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33"/>
  </p:notesMasterIdLst>
  <p:sldIdLst>
    <p:sldId id="1607" r:id="rId5"/>
    <p:sldId id="1640" r:id="rId6"/>
    <p:sldId id="474" r:id="rId7"/>
    <p:sldId id="1636" r:id="rId8"/>
    <p:sldId id="1645" r:id="rId9"/>
    <p:sldId id="1642" r:id="rId10"/>
    <p:sldId id="1643" r:id="rId11"/>
    <p:sldId id="1596" r:id="rId12"/>
    <p:sldId id="1637" r:id="rId13"/>
    <p:sldId id="1644" r:id="rId14"/>
    <p:sldId id="1648" r:id="rId15"/>
    <p:sldId id="421" r:id="rId16"/>
    <p:sldId id="397" r:id="rId17"/>
    <p:sldId id="261" r:id="rId18"/>
    <p:sldId id="262" r:id="rId19"/>
    <p:sldId id="265" r:id="rId20"/>
    <p:sldId id="294" r:id="rId21"/>
    <p:sldId id="296" r:id="rId22"/>
    <p:sldId id="299" r:id="rId23"/>
    <p:sldId id="300" r:id="rId24"/>
    <p:sldId id="420" r:id="rId25"/>
    <p:sldId id="1641" r:id="rId26"/>
    <p:sldId id="1638" r:id="rId27"/>
    <p:sldId id="448" r:id="rId28"/>
    <p:sldId id="385" r:id="rId29"/>
    <p:sldId id="386" r:id="rId30"/>
    <p:sldId id="1650" r:id="rId31"/>
    <p:sldId id="165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lo Nash" initials="MN" lastIdx="1" clrIdx="0">
    <p:extLst>
      <p:ext uri="{19B8F6BF-5375-455C-9EA6-DF929625EA0E}">
        <p15:presenceInfo xmlns:p15="http://schemas.microsoft.com/office/powerpoint/2012/main" userId="d4324e313f2d613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C3D5"/>
    <a:srgbClr val="006271"/>
    <a:srgbClr val="70A94F"/>
    <a:srgbClr val="518A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62660" autoAdjust="0"/>
  </p:normalViewPr>
  <p:slideViewPr>
    <p:cSldViewPr snapToGrid="0">
      <p:cViewPr varScale="1">
        <p:scale>
          <a:sx n="86" d="100"/>
          <a:sy n="86" d="100"/>
        </p:scale>
        <p:origin x="5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08AF23-94B7-42CE-B96E-331BBD6C8E82}" type="datetimeFigureOut">
              <a:rPr lang="en-US" smtClean="0"/>
              <a:t>5/17/2021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24A835-25DF-4ACC-B73E-A97C17D15D16}" type="slidenum">
              <a:rPr lang="en-US" smtClean="0"/>
              <a:t>‹#›</a:t>
            </a:fld>
            <a:endParaRPr lang="en-US"/>
          </a:p>
        </p:txBody>
      </p:sp>
    </p:spTree>
    <p:extLst>
      <p:ext uri="{BB962C8B-B14F-4D97-AF65-F5344CB8AC3E}">
        <p14:creationId xmlns:p14="http://schemas.microsoft.com/office/powerpoint/2010/main" val="1571184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4DED8C-DADE-4C5F-81A5-78E428D0F7E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2339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3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p39:notes"/>
          <p:cNvSpPr txBox="1">
            <a:spLocks noGrp="1"/>
          </p:cNvSpPr>
          <p:nvPr>
            <p:ph type="body" idx="1"/>
          </p:nvPr>
        </p:nvSpPr>
        <p:spPr>
          <a:xfrm>
            <a:off x="701040" y="4473892"/>
            <a:ext cx="5608320" cy="366045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3" name="Google Shape;573;p39:notes"/>
          <p:cNvSpPr txBox="1">
            <a:spLocks noGrp="1"/>
          </p:cNvSpPr>
          <p:nvPr>
            <p:ph type="sldNum" idx="12"/>
          </p:nvPr>
        </p:nvSpPr>
        <p:spPr>
          <a:xfrm>
            <a:off x="3970938" y="8829967"/>
            <a:ext cx="3037840" cy="46643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4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0" name="Google Shape;610;p41:notes"/>
          <p:cNvSpPr txBox="1">
            <a:spLocks noGrp="1"/>
          </p:cNvSpPr>
          <p:nvPr>
            <p:ph type="body" idx="1"/>
          </p:nvPr>
        </p:nvSpPr>
        <p:spPr>
          <a:xfrm>
            <a:off x="701040" y="4473892"/>
            <a:ext cx="5608320" cy="366045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1" name="Google Shape;611;p41:notes"/>
          <p:cNvSpPr txBox="1">
            <a:spLocks noGrp="1"/>
          </p:cNvSpPr>
          <p:nvPr>
            <p:ph type="sldNum" idx="12"/>
          </p:nvPr>
        </p:nvSpPr>
        <p:spPr>
          <a:xfrm>
            <a:off x="3970938" y="8829967"/>
            <a:ext cx="3037840" cy="46643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18</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44: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0" name="Google Shape;680;p44:notes"/>
          <p:cNvSpPr txBox="1">
            <a:spLocks noGrp="1"/>
          </p:cNvSpPr>
          <p:nvPr>
            <p:ph type="body" idx="1"/>
          </p:nvPr>
        </p:nvSpPr>
        <p:spPr>
          <a:xfrm>
            <a:off x="701040" y="4473892"/>
            <a:ext cx="5608320" cy="366045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1" name="Google Shape;681;p44:notes"/>
          <p:cNvSpPr txBox="1">
            <a:spLocks noGrp="1"/>
          </p:cNvSpPr>
          <p:nvPr>
            <p:ph type="sldNum" idx="12"/>
          </p:nvPr>
        </p:nvSpPr>
        <p:spPr>
          <a:xfrm>
            <a:off x="3970938" y="8829967"/>
            <a:ext cx="3037840" cy="46643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4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9" name="Google Shape;719;p45:notes"/>
          <p:cNvSpPr txBox="1">
            <a:spLocks noGrp="1"/>
          </p:cNvSpPr>
          <p:nvPr>
            <p:ph type="body" idx="1"/>
          </p:nvPr>
        </p:nvSpPr>
        <p:spPr>
          <a:xfrm>
            <a:off x="701040" y="4473892"/>
            <a:ext cx="5608320" cy="366045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0" name="Google Shape;720;p45:notes"/>
          <p:cNvSpPr txBox="1">
            <a:spLocks noGrp="1"/>
          </p:cNvSpPr>
          <p:nvPr>
            <p:ph type="sldNum" idx="12"/>
          </p:nvPr>
        </p:nvSpPr>
        <p:spPr>
          <a:xfrm>
            <a:off x="3970938" y="8829967"/>
            <a:ext cx="3037840" cy="466434"/>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4DED8C-DADE-4C5F-81A5-78E428D0F7E8}" type="slidenum">
              <a:rPr lang="en-US" smtClean="0"/>
              <a:t>22</a:t>
            </a:fld>
            <a:endParaRPr lang="en-US"/>
          </a:p>
        </p:txBody>
      </p:sp>
    </p:spTree>
    <p:extLst>
      <p:ext uri="{BB962C8B-B14F-4D97-AF65-F5344CB8AC3E}">
        <p14:creationId xmlns:p14="http://schemas.microsoft.com/office/powerpoint/2010/main" val="2185890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24A835-25DF-4ACC-B73E-A97C17D15D16}" type="slidenum">
              <a:rPr lang="en-US" smtClean="0"/>
              <a:t>23</a:t>
            </a:fld>
            <a:endParaRPr lang="en-US"/>
          </a:p>
        </p:txBody>
      </p:sp>
    </p:spTree>
    <p:extLst>
      <p:ext uri="{BB962C8B-B14F-4D97-AF65-F5344CB8AC3E}">
        <p14:creationId xmlns:p14="http://schemas.microsoft.com/office/powerpoint/2010/main" val="1868763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4DED8C-DADE-4C5F-81A5-78E428D0F7E8}" type="slidenum">
              <a:rPr lang="en-US" smtClean="0"/>
              <a:t>24</a:t>
            </a:fld>
            <a:endParaRPr lang="en-US"/>
          </a:p>
        </p:txBody>
      </p:sp>
    </p:spTree>
    <p:extLst>
      <p:ext uri="{BB962C8B-B14F-4D97-AF65-F5344CB8AC3E}">
        <p14:creationId xmlns:p14="http://schemas.microsoft.com/office/powerpoint/2010/main" val="1441401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4763" y="876300"/>
            <a:ext cx="4206875" cy="2366963"/>
          </a:xfrm>
          <a:prstGeom prst="rect">
            <a:avLst/>
          </a:prstGeom>
          <a:noFill/>
          <a:ln w="12700">
            <a:solidFill>
              <a:prstClr val="black"/>
            </a:solidFill>
          </a:ln>
        </p:spPr>
      </p:sp>
      <p:sp>
        <p:nvSpPr>
          <p:cNvPr id="3" name="Notes Placeholder 2"/>
          <p:cNvSpPr>
            <a:spLocks noGrp="1"/>
          </p:cNvSpPr>
          <p:nvPr>
            <p:ph type="body" idx="1"/>
          </p:nvPr>
        </p:nvSpPr>
        <p:spPr>
          <a:xfrm>
            <a:off x="929960" y="3373896"/>
            <a:ext cx="7436481" cy="2760605"/>
          </a:xfrm>
          <a:prstGeom prst="rect">
            <a:avLst/>
          </a:prstGeom>
        </p:spPr>
        <p:txBody>
          <a:bodyPr lIns="92117" tIns="46058" rIns="92117" bIns="46058"/>
          <a:lstStyle/>
          <a:p>
            <a:r>
              <a:rPr lang="en-US" sz="1200" dirty="0">
                <a:solidFill>
                  <a:srgbClr val="000000"/>
                </a:solidFill>
                <a:effectLst/>
                <a:latin typeface="+mn-lt"/>
                <a:ea typeface="Times New Roman" panose="02020603050405020304" pitchFamily="18" charset="0"/>
                <a:cs typeface="Times New Roman" panose="02020603050405020304" pitchFamily="18" charset="0"/>
              </a:rPr>
              <a:t>TIPS FOR DEVELOPING A LINE OF SIGHT***: </a:t>
            </a:r>
          </a:p>
          <a:p>
            <a:r>
              <a:rPr lang="en-US" sz="1200" i="1" dirty="0">
                <a:solidFill>
                  <a:srgbClr val="000000"/>
                </a:solidFill>
                <a:effectLst/>
                <a:latin typeface="+mn-lt"/>
                <a:ea typeface="Times New Roman" panose="02020603050405020304" pitchFamily="18" charset="0"/>
                <a:cs typeface="Times New Roman" panose="02020603050405020304" pitchFamily="18" charset="0"/>
              </a:rPr>
              <a:t>When things are quickly and continuously changing, we need to remain flexible and agile, but we must hold a strong line of sight toward equitable impacts that benefit people of color and low-income communities. A line of sight is not a result. Rather, it is a concrete, near-term change that you want to advance, one that is powerful enough to focus your efforts even when circumstances are shifting and evolving.</a:t>
            </a:r>
          </a:p>
          <a:p>
            <a:endParaRPr lang="en-US" sz="1200" i="1" dirty="0">
              <a:solidFill>
                <a:srgbClr val="000000"/>
              </a:solidFill>
              <a:effectLst/>
              <a:latin typeface="+mn-lt"/>
              <a:cs typeface="Times New Roman" panose="02020603050405020304" pitchFamily="18" charset="0"/>
            </a:endParaRPr>
          </a:p>
          <a:p>
            <a:pPr marL="342900" marR="0" lvl="0" indent="-342900">
              <a:lnSpc>
                <a:spcPts val="1500"/>
              </a:lnSpc>
              <a:spcBef>
                <a:spcPts val="0"/>
              </a:spcBef>
              <a:spcAft>
                <a:spcPts val="1000"/>
              </a:spcAft>
              <a:buFont typeface="+mj-lt"/>
              <a:buAutoNum type="arabicPeriod"/>
            </a:pPr>
            <a:r>
              <a:rPr lang="en-US" sz="1200" dirty="0">
                <a:solidFill>
                  <a:srgbClr val="000000"/>
                </a:solidFill>
                <a:effectLst/>
                <a:latin typeface="+mn-lt"/>
                <a:ea typeface="Times New Roman" panose="02020603050405020304" pitchFamily="18" charset="0"/>
                <a:cs typeface="Times New Roman" panose="02020603050405020304" pitchFamily="18" charset="0"/>
              </a:rPr>
              <a:t>Within the next X # of months, what is a change that you want to advance? (Line of Sight)</a:t>
            </a:r>
          </a:p>
          <a:p>
            <a:pPr marL="342900" marR="0" lvl="0" indent="-342900">
              <a:lnSpc>
                <a:spcPts val="1500"/>
              </a:lnSpc>
              <a:spcBef>
                <a:spcPts val="0"/>
              </a:spcBef>
              <a:spcAft>
                <a:spcPts val="1000"/>
              </a:spcAft>
              <a:buFont typeface="+mj-lt"/>
              <a:buAutoNum type="arabicPeriod"/>
            </a:pPr>
            <a:r>
              <a:rPr lang="en-US" sz="1200" dirty="0">
                <a:solidFill>
                  <a:srgbClr val="000000"/>
                </a:solidFill>
                <a:effectLst/>
                <a:latin typeface="+mn-lt"/>
                <a:ea typeface="Times New Roman" panose="02020603050405020304" pitchFamily="18" charset="0"/>
                <a:cs typeface="Times New Roman" panose="02020603050405020304" pitchFamily="18" charset="0"/>
              </a:rPr>
              <a:t>How will your line of sight contribute to equitable impacts for a vulnerable population?</a:t>
            </a:r>
          </a:p>
          <a:p>
            <a:pPr marL="342900" marR="0" lvl="0" indent="-342900">
              <a:lnSpc>
                <a:spcPts val="1500"/>
              </a:lnSpc>
              <a:spcBef>
                <a:spcPts val="0"/>
              </a:spcBef>
              <a:spcAft>
                <a:spcPts val="1000"/>
              </a:spcAft>
              <a:buFont typeface="+mj-lt"/>
              <a:buAutoNum type="arabicPeriod"/>
            </a:pPr>
            <a:r>
              <a:rPr lang="en-US" sz="1200" dirty="0">
                <a:solidFill>
                  <a:srgbClr val="000000"/>
                </a:solidFill>
                <a:effectLst/>
                <a:latin typeface="+mn-lt"/>
                <a:ea typeface="Times New Roman" panose="02020603050405020304" pitchFamily="18" charset="0"/>
                <a:cs typeface="Times New Roman" panose="02020603050405020304" pitchFamily="18" charset="0"/>
              </a:rPr>
              <a:t>At X # of months, what will tell you that the change you are seeking has materialized? What will be different? (Be concrete)</a:t>
            </a:r>
          </a:p>
          <a:p>
            <a:pPr marL="342900" marR="0" lvl="0" indent="-342900">
              <a:lnSpc>
                <a:spcPts val="1500"/>
              </a:lnSpc>
              <a:spcBef>
                <a:spcPts val="0"/>
              </a:spcBef>
              <a:spcAft>
                <a:spcPts val="1000"/>
              </a:spcAft>
              <a:buFont typeface="+mj-lt"/>
              <a:buAutoNum type="arabicPeriod"/>
            </a:pPr>
            <a:endParaRPr lang="en-US" sz="1200" dirty="0">
              <a:solidFill>
                <a:srgbClr val="000000"/>
              </a:solidFill>
              <a:effectLst/>
              <a:latin typeface="+mn-lt"/>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ts val="1500"/>
              </a:lnSpc>
              <a:spcBef>
                <a:spcPts val="0"/>
              </a:spcBef>
              <a:spcAft>
                <a:spcPts val="1000"/>
              </a:spcAft>
              <a:buClrTx/>
              <a:buSzTx/>
              <a:buFont typeface="+mj-lt"/>
              <a:buNone/>
              <a:tabLst/>
              <a:defRPr/>
            </a:pPr>
            <a:r>
              <a:rPr lang="en-US" sz="1200" dirty="0">
                <a:solidFill>
                  <a:srgbClr val="000000"/>
                </a:solidFill>
                <a:effectLst/>
                <a:latin typeface="+mn-lt"/>
                <a:ea typeface="Times New Roman" panose="02020603050405020304" pitchFamily="18" charset="0"/>
                <a:cs typeface="Times New Roman" panose="02020603050405020304" pitchFamily="18" charset="0"/>
              </a:rPr>
              <a:t>*</a:t>
            </a: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**Developed by Jessica </a:t>
            </a:r>
            <a:r>
              <a:rPr lang="en-US"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Dalesandro</a:t>
            </a: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Mindnich</a:t>
            </a: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and Marian </a:t>
            </a:r>
            <a:r>
              <a:rPr lang="en-US"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Urquilla</a:t>
            </a:r>
            <a:r>
              <a:rPr lang="en-US"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based on the work of Marilyn Darling and Fourth Quadrant Partners.</a:t>
            </a:r>
          </a:p>
          <a:p>
            <a:pPr marL="0" marR="0" lvl="0" indent="0">
              <a:lnSpc>
                <a:spcPts val="1500"/>
              </a:lnSpc>
              <a:spcBef>
                <a:spcPts val="0"/>
              </a:spcBef>
              <a:spcAft>
                <a:spcPts val="1000"/>
              </a:spcAft>
              <a:buFont typeface="+mj-lt"/>
              <a:buNone/>
            </a:pPr>
            <a:endParaRPr lang="en-US" sz="1200" dirty="0">
              <a:solidFill>
                <a:srgbClr val="000000"/>
              </a:solidFill>
              <a:effectLst/>
              <a:latin typeface="+mn-lt"/>
              <a:ea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260843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6271"/>
                </a:solidFill>
                <a:effectLst/>
                <a:uLnTx/>
                <a:uFillTx/>
                <a:latin typeface="Avenir Next LT Pro" panose="020B0504020202020204" pitchFamily="34" charset="0"/>
                <a:cs typeface="Arial"/>
              </a:rPr>
              <a:t>FOUNDING GOAL</a:t>
            </a:r>
            <a:br>
              <a:rPr lang="en-US" sz="1200" b="1" dirty="0">
                <a:solidFill>
                  <a:prstClr val="black"/>
                </a:solidFill>
                <a:latin typeface="Avenir Next LT Pro" panose="020B0504020202020204" pitchFamily="34" charset="0"/>
                <a:cs typeface="Arial"/>
              </a:rPr>
            </a:br>
            <a:r>
              <a:rPr lang="en-US" sz="1200" i="1" dirty="0">
                <a:latin typeface="Avenir Next LT Pro" panose="020B0504020202020204" pitchFamily="34" charset="0"/>
              </a:rPr>
              <a:t>To engage the public and private sectors to collaborate and be solution-focused to create a child welfare system to meet the needs of Iowa’s children and families living at risk of poor outcomes. </a:t>
            </a:r>
            <a:endParaRPr kumimoji="0" lang="en-US" sz="1200" b="1" i="1" u="none" strike="noStrike" kern="1200" cap="none" spc="0" normalizeH="0" baseline="0" noProof="0" dirty="0">
              <a:ln>
                <a:noFill/>
              </a:ln>
              <a:solidFill>
                <a:srgbClr val="0079C1"/>
              </a:solidFill>
              <a:effectLst/>
              <a:uLnTx/>
              <a:uFillTx/>
              <a:latin typeface="Avenir Next LT Pro" panose="020B05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B24A835-25DF-4ACC-B73E-A97C17D15D16}" type="slidenum">
              <a:rPr lang="en-US" smtClean="0"/>
              <a:t>3</a:t>
            </a:fld>
            <a:endParaRPr lang="en-US"/>
          </a:p>
        </p:txBody>
      </p:sp>
    </p:spTree>
    <p:extLst>
      <p:ext uri="{BB962C8B-B14F-4D97-AF65-F5344CB8AC3E}">
        <p14:creationId xmlns:p14="http://schemas.microsoft.com/office/powerpoint/2010/main" val="11878667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24DED8C-DADE-4C5F-81A5-78E428D0F7E8}" type="slidenum">
              <a:rPr lang="en-US" smtClean="0"/>
              <a:t>4</a:t>
            </a:fld>
            <a:endParaRPr lang="en-US"/>
          </a:p>
        </p:txBody>
      </p:sp>
    </p:spTree>
    <p:extLst>
      <p:ext uri="{BB962C8B-B14F-4D97-AF65-F5344CB8AC3E}">
        <p14:creationId xmlns:p14="http://schemas.microsoft.com/office/powerpoint/2010/main" val="4130340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solidFill>
                  <a:srgbClr val="55565A"/>
                </a:solidFill>
                <a:latin typeface="Calibri" panose="020F0502020204030204" pitchFamily="34" charset="0"/>
                <a:cs typeface="Calibri" panose="020F0502020204030204" pitchFamily="34" charset="0"/>
              </a:rPr>
              <a:t>The Vision Council is using the Results-Based Model to ensure a brighter future for all children and families in Iowa. </a:t>
            </a:r>
          </a:p>
          <a:p>
            <a:endParaRPr lang="en-US" sz="1200" dirty="0">
              <a:solidFill>
                <a:srgbClr val="55565A"/>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200" dirty="0">
                <a:solidFill>
                  <a:srgbClr val="55565A"/>
                </a:solidFill>
                <a:latin typeface="Calibri" panose="020F0502020204030204" pitchFamily="34" charset="0"/>
                <a:cs typeface="Calibri" panose="020F0502020204030204" pitchFamily="34" charset="0"/>
              </a:rPr>
              <a:t>The work of leaders is to align their actions in ways that make a measurable contribution to better results for all members of a defined population</a:t>
            </a:r>
          </a:p>
          <a:p>
            <a:endParaRPr lang="en-US" sz="1200" dirty="0">
              <a:solidFill>
                <a:srgbClr val="55565A"/>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200" dirty="0">
                <a:solidFill>
                  <a:srgbClr val="55565A"/>
                </a:solidFill>
                <a:latin typeface="Calibri" panose="020F0502020204030204" pitchFamily="34" charset="0"/>
                <a:cs typeface="Calibri" panose="020F0502020204030204" pitchFamily="34" charset="0"/>
              </a:rPr>
              <a:t>In this work, “all” means just that and focusing on all members of a defined group requires a relentless focus on equity. That focus is reflected throughout the Results-Based approach.</a:t>
            </a:r>
          </a:p>
          <a:p>
            <a:pPr marL="285750" indent="-285750">
              <a:buFont typeface="Arial" panose="020B0604020202020204" pitchFamily="34" charset="0"/>
              <a:buChar char="•"/>
            </a:pPr>
            <a:endParaRPr lang="en-US" sz="1200" dirty="0">
              <a:solidFill>
                <a:srgbClr val="55565A"/>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200" dirty="0">
                <a:solidFill>
                  <a:srgbClr val="55565A"/>
                </a:solidFill>
                <a:latin typeface="Calibri" panose="020F0502020204030204" pitchFamily="34" charset="0"/>
                <a:cs typeface="Calibri" panose="020F0502020204030204" pitchFamily="34" charset="0"/>
              </a:rPr>
              <a:t>ASSUMPTIONS</a:t>
            </a:r>
          </a:p>
          <a:p>
            <a:pPr marL="585788" lvl="1" indent="-285750">
              <a:lnSpc>
                <a:spcPct val="80000"/>
              </a:lnSpc>
              <a:buFont typeface="Wingdings" charset="0"/>
              <a:buAutoNum type="arabicPeriod"/>
            </a:pPr>
            <a:r>
              <a:rPr lang="en-US" sz="1200" dirty="0">
                <a:solidFill>
                  <a:srgbClr val="55565A"/>
                </a:solidFill>
                <a:latin typeface="Calibri" panose="020F0502020204030204" pitchFamily="34" charset="0"/>
                <a:ea typeface="ヒラギノ角ゴ Pro W3" charset="0"/>
                <a:cs typeface="Calibri" panose="020F0502020204030204" pitchFamily="34" charset="0"/>
              </a:rPr>
              <a:t>People want to make a difference.</a:t>
            </a:r>
          </a:p>
          <a:p>
            <a:pPr marL="585788" lvl="1" indent="-285750">
              <a:lnSpc>
                <a:spcPct val="80000"/>
              </a:lnSpc>
              <a:buFont typeface="Wingdings" charset="0"/>
              <a:buAutoNum type="arabicPeriod"/>
            </a:pPr>
            <a:endParaRPr lang="en-US" sz="1200" dirty="0">
              <a:solidFill>
                <a:srgbClr val="55565A"/>
              </a:solidFill>
              <a:latin typeface="Calibri" panose="020F0502020204030204" pitchFamily="34" charset="0"/>
              <a:ea typeface="ヒラギノ角ゴ Pro W3" charset="0"/>
              <a:cs typeface="Calibri" panose="020F0502020204030204" pitchFamily="34" charset="0"/>
            </a:endParaRPr>
          </a:p>
          <a:p>
            <a:pPr marL="585788" lvl="1" indent="-285750">
              <a:lnSpc>
                <a:spcPct val="80000"/>
              </a:lnSpc>
              <a:buFont typeface="Wingdings" charset="0"/>
              <a:buAutoNum type="arabicPeriod"/>
            </a:pPr>
            <a:r>
              <a:rPr lang="en-US" sz="1200" dirty="0">
                <a:solidFill>
                  <a:srgbClr val="55565A"/>
                </a:solidFill>
                <a:latin typeface="Calibri" panose="020F0502020204030204" pitchFamily="34" charset="0"/>
                <a:ea typeface="ヒラギノ角ゴ Pro W3" charset="0"/>
                <a:cs typeface="Calibri" panose="020F0502020204030204" pitchFamily="34" charset="0"/>
              </a:rPr>
              <a:t>When people are working to make a difference, they want to KNOW (through data / evidence) that they are making a difference.</a:t>
            </a:r>
          </a:p>
          <a:p>
            <a:pPr marL="585788" lvl="1" indent="-285750">
              <a:lnSpc>
                <a:spcPct val="80000"/>
              </a:lnSpc>
              <a:buFont typeface="Wingdings" charset="0"/>
              <a:buAutoNum type="arabicPeriod"/>
            </a:pPr>
            <a:endParaRPr lang="en-US" sz="1200" dirty="0">
              <a:solidFill>
                <a:srgbClr val="55565A"/>
              </a:solidFill>
              <a:latin typeface="Calibri" panose="020F0502020204030204" pitchFamily="34" charset="0"/>
              <a:ea typeface="ヒラギノ角ゴ Pro W3" charset="0"/>
              <a:cs typeface="Calibri" panose="020F0502020204030204" pitchFamily="34" charset="0"/>
            </a:endParaRPr>
          </a:p>
          <a:p>
            <a:pPr marL="585788" lvl="1" indent="-285750">
              <a:lnSpc>
                <a:spcPct val="80000"/>
              </a:lnSpc>
              <a:buFont typeface="Wingdings" charset="0"/>
              <a:buAutoNum type="arabicPeriod"/>
            </a:pPr>
            <a:r>
              <a:rPr lang="en-US" sz="1200" dirty="0">
                <a:solidFill>
                  <a:srgbClr val="55565A"/>
                </a:solidFill>
                <a:latin typeface="Calibri" panose="020F0502020204030204" pitchFamily="34" charset="0"/>
                <a:ea typeface="ヒラギノ角ゴ Pro W3" charset="0"/>
                <a:cs typeface="Calibri" panose="020F0502020204030204" pitchFamily="34" charset="0"/>
              </a:rPr>
              <a:t>People can use the Results-Based competencies, frameworks and tools to help them know and track that they are making a difference. </a:t>
            </a:r>
          </a:p>
          <a:p>
            <a:pPr marL="585788" lvl="1" indent="-285750">
              <a:lnSpc>
                <a:spcPct val="80000"/>
              </a:lnSpc>
              <a:buFont typeface="Wingdings" charset="0"/>
              <a:buAutoNum type="arabicPeriod"/>
            </a:pPr>
            <a:endParaRPr lang="en-US" sz="1200" dirty="0">
              <a:solidFill>
                <a:srgbClr val="55565A"/>
              </a:solidFill>
              <a:latin typeface="Calibri" panose="020F0502020204030204" pitchFamily="34" charset="0"/>
              <a:ea typeface="ヒラギノ角ゴ Pro W3" charset="0"/>
              <a:cs typeface="Calibri" panose="020F0502020204030204" pitchFamily="34" charset="0"/>
            </a:endParaRPr>
          </a:p>
          <a:p>
            <a:pPr marL="585788" lvl="1" indent="-285750">
              <a:lnSpc>
                <a:spcPct val="80000"/>
              </a:lnSpc>
              <a:buFont typeface="Wingdings" charset="0"/>
              <a:buAutoNum type="arabicPeriod"/>
            </a:pPr>
            <a:r>
              <a:rPr lang="en-US" sz="1200" dirty="0">
                <a:solidFill>
                  <a:srgbClr val="55565A"/>
                </a:solidFill>
                <a:latin typeface="Calibri" panose="020F0502020204030204" pitchFamily="34" charset="0"/>
                <a:ea typeface="ヒラギノ角ゴ Pro W3" charset="0"/>
                <a:cs typeface="Calibri" panose="020F0502020204030204" pitchFamily="34" charset="0"/>
              </a:rPr>
              <a:t>If leaders perform better in role and if they align their actions with other partners, then they will have greater and more equitable impact on the populations they are working with and on behalf of.</a:t>
            </a:r>
          </a:p>
          <a:p>
            <a:pPr marL="285750" indent="-285750">
              <a:buFont typeface="Arial" panose="020B0604020202020204" pitchFamily="34" charset="0"/>
              <a:buChar char="•"/>
            </a:pPr>
            <a:endParaRPr lang="en-US" sz="1200" dirty="0">
              <a:solidFill>
                <a:srgbClr val="55565A"/>
              </a:solidFill>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1B24A835-25DF-4ACC-B73E-A97C17D15D16}" type="slidenum">
              <a:rPr lang="en-US" smtClean="0"/>
              <a:t>11</a:t>
            </a:fld>
            <a:endParaRPr lang="en-US"/>
          </a:p>
        </p:txBody>
      </p:sp>
    </p:spTree>
    <p:extLst>
      <p:ext uri="{BB962C8B-B14F-4D97-AF65-F5344CB8AC3E}">
        <p14:creationId xmlns:p14="http://schemas.microsoft.com/office/powerpoint/2010/main" val="3232758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F1ED70-1D32-3D44-8ABB-32EB1494CBEF}" type="slidenum">
              <a:rPr lang="en-US" smtClean="0"/>
              <a:t>12</a:t>
            </a:fld>
            <a:endParaRPr lang="en-US"/>
          </a:p>
        </p:txBody>
      </p:sp>
    </p:spTree>
    <p:extLst>
      <p:ext uri="{BB962C8B-B14F-4D97-AF65-F5344CB8AC3E}">
        <p14:creationId xmlns:p14="http://schemas.microsoft.com/office/powerpoint/2010/main" val="3842516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70000"/>
              </a:lnSpc>
              <a:spcAft>
                <a:spcPts val="2400"/>
              </a:spcAft>
              <a:buClr>
                <a:srgbClr val="CC0000"/>
              </a:buClr>
              <a:buNone/>
            </a:pPr>
            <a:r>
              <a:rPr lang="en-US" u="sng"/>
              <a:t>The Call to Action</a:t>
            </a:r>
            <a:r>
              <a:rPr lang="en-US"/>
              <a:t>: Leaders place population results at the center of their work with a sense of urgency</a:t>
            </a:r>
          </a:p>
          <a:p>
            <a:pPr marL="0" indent="0">
              <a:lnSpc>
                <a:spcPct val="70000"/>
              </a:lnSpc>
              <a:spcAft>
                <a:spcPts val="2400"/>
              </a:spcAft>
              <a:buClr>
                <a:srgbClr val="CC0000"/>
              </a:buClr>
              <a:buNone/>
            </a:pPr>
            <a:r>
              <a:rPr lang="en-US" u="sng"/>
              <a:t>The Container</a:t>
            </a:r>
            <a:r>
              <a:rPr lang="en-US"/>
              <a:t>: The place, time and tools to accelerate results</a:t>
            </a:r>
          </a:p>
          <a:p>
            <a:pPr marL="0" indent="0">
              <a:lnSpc>
                <a:spcPct val="70000"/>
              </a:lnSpc>
              <a:spcAft>
                <a:spcPts val="2400"/>
              </a:spcAft>
              <a:buClr>
                <a:srgbClr val="CC0000"/>
              </a:buClr>
              <a:buNone/>
            </a:pPr>
            <a:r>
              <a:rPr lang="en-US" u="sng"/>
              <a:t>The Capacity to Collaborate</a:t>
            </a:r>
            <a:r>
              <a:rPr lang="en-US"/>
              <a:t>: Leaders use competencies to hold individual and collective accountability for population results and their contribution to results</a:t>
            </a:r>
          </a:p>
        </p:txBody>
      </p:sp>
      <p:sp>
        <p:nvSpPr>
          <p:cNvPr id="4" name="Slide Number Placeholder 3"/>
          <p:cNvSpPr>
            <a:spLocks noGrp="1"/>
          </p:cNvSpPr>
          <p:nvPr>
            <p:ph type="sldNum" sz="quarter" idx="5"/>
          </p:nvPr>
        </p:nvSpPr>
        <p:spPr/>
        <p:txBody>
          <a:bodyPr/>
          <a:lstStyle/>
          <a:p>
            <a:fld id="{524DED8C-DADE-4C5F-81A5-78E428D0F7E8}" type="slidenum">
              <a:rPr lang="en-US" smtClean="0"/>
              <a:t>13</a:t>
            </a:fld>
            <a:endParaRPr lang="en-US"/>
          </a:p>
        </p:txBody>
      </p:sp>
    </p:spTree>
    <p:extLst>
      <p:ext uri="{BB962C8B-B14F-4D97-AF65-F5344CB8AC3E}">
        <p14:creationId xmlns:p14="http://schemas.microsoft.com/office/powerpoint/2010/main" val="4042107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6:notes"/>
          <p:cNvSpPr txBox="1">
            <a:spLocks noGrp="1"/>
          </p:cNvSpPr>
          <p:nvPr>
            <p:ph type="body" idx="1"/>
          </p:nvPr>
        </p:nvSpPr>
        <p:spPr>
          <a:xfrm>
            <a:off x="701040" y="4473892"/>
            <a:ext cx="5608320" cy="366045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8" name="Google Shape;158;p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7:notes"/>
          <p:cNvSpPr txBox="1">
            <a:spLocks noGrp="1"/>
          </p:cNvSpPr>
          <p:nvPr>
            <p:ph type="body" idx="1"/>
          </p:nvPr>
        </p:nvSpPr>
        <p:spPr>
          <a:xfrm>
            <a:off x="701040" y="4473892"/>
            <a:ext cx="5608320" cy="366045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0" name="Google Shape;180;p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0:notes"/>
          <p:cNvSpPr txBox="1">
            <a:spLocks noGrp="1"/>
          </p:cNvSpPr>
          <p:nvPr>
            <p:ph type="body" idx="1"/>
          </p:nvPr>
        </p:nvSpPr>
        <p:spPr>
          <a:xfrm>
            <a:off x="701040" y="4473892"/>
            <a:ext cx="5608320" cy="366045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0" name="Google Shape;220;p1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48540B-D357-4743-9343-FF9B0D64E1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F92533-92C7-44E2-9AF4-4B2849E628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45C148-28CC-4701-A764-38FF2FC32A55}"/>
              </a:ext>
            </a:extLst>
          </p:cNvPr>
          <p:cNvSpPr>
            <a:spLocks noGrp="1"/>
          </p:cNvSpPr>
          <p:nvPr>
            <p:ph type="dt" sz="half" idx="10"/>
          </p:nvPr>
        </p:nvSpPr>
        <p:spPr/>
        <p:txBody>
          <a:bodyPr/>
          <a:lstStyle/>
          <a:p>
            <a:fld id="{09236419-1BDE-444D-8BB1-C9D0C221EFC2}" type="datetimeFigureOut">
              <a:rPr lang="en-US" smtClean="0"/>
              <a:t>5/17/2021</a:t>
            </a:fld>
            <a:endParaRPr lang="en-US"/>
          </a:p>
        </p:txBody>
      </p:sp>
      <p:sp>
        <p:nvSpPr>
          <p:cNvPr id="5" name="Footer Placeholder 4">
            <a:extLst>
              <a:ext uri="{FF2B5EF4-FFF2-40B4-BE49-F238E27FC236}">
                <a16:creationId xmlns:a16="http://schemas.microsoft.com/office/drawing/2014/main" id="{D7003B69-5474-4928-B2D5-22FEA55BAF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72B8AF-06DE-4C5C-9FB4-8A34E7B5E4C5}"/>
              </a:ext>
            </a:extLst>
          </p:cNvPr>
          <p:cNvSpPr>
            <a:spLocks noGrp="1"/>
          </p:cNvSpPr>
          <p:nvPr>
            <p:ph type="sldNum" sz="quarter" idx="12"/>
          </p:nvPr>
        </p:nvSpPr>
        <p:spPr/>
        <p:txBody>
          <a:bodyPr/>
          <a:lstStyle/>
          <a:p>
            <a:fld id="{05926F0F-E4E6-46A5-82B3-16EFD27B93AF}" type="slidenum">
              <a:rPr lang="en-US" smtClean="0"/>
              <a:t>‹#›</a:t>
            </a:fld>
            <a:endParaRPr lang="en-US"/>
          </a:p>
        </p:txBody>
      </p:sp>
    </p:spTree>
    <p:extLst>
      <p:ext uri="{BB962C8B-B14F-4D97-AF65-F5344CB8AC3E}">
        <p14:creationId xmlns:p14="http://schemas.microsoft.com/office/powerpoint/2010/main" val="1640663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07562-A389-48E0-817D-9FC0E8CC8D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A50177-44D8-4B7A-86F5-2322400921D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CED1A6-F5C0-4C75-A903-05BF07B0A246}"/>
              </a:ext>
            </a:extLst>
          </p:cNvPr>
          <p:cNvSpPr>
            <a:spLocks noGrp="1"/>
          </p:cNvSpPr>
          <p:nvPr>
            <p:ph type="dt" sz="half" idx="10"/>
          </p:nvPr>
        </p:nvSpPr>
        <p:spPr/>
        <p:txBody>
          <a:bodyPr/>
          <a:lstStyle/>
          <a:p>
            <a:fld id="{09236419-1BDE-444D-8BB1-C9D0C221EFC2}" type="datetimeFigureOut">
              <a:rPr lang="en-US" smtClean="0"/>
              <a:t>5/17/2021</a:t>
            </a:fld>
            <a:endParaRPr lang="en-US"/>
          </a:p>
        </p:txBody>
      </p:sp>
      <p:sp>
        <p:nvSpPr>
          <p:cNvPr id="5" name="Footer Placeholder 4">
            <a:extLst>
              <a:ext uri="{FF2B5EF4-FFF2-40B4-BE49-F238E27FC236}">
                <a16:creationId xmlns:a16="http://schemas.microsoft.com/office/drawing/2014/main" id="{C6C8DDAF-CDB7-487A-8C59-7CBF164512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71222-9985-4182-BCEF-B9F5BA051647}"/>
              </a:ext>
            </a:extLst>
          </p:cNvPr>
          <p:cNvSpPr>
            <a:spLocks noGrp="1"/>
          </p:cNvSpPr>
          <p:nvPr>
            <p:ph type="sldNum" sz="quarter" idx="12"/>
          </p:nvPr>
        </p:nvSpPr>
        <p:spPr/>
        <p:txBody>
          <a:bodyPr/>
          <a:lstStyle/>
          <a:p>
            <a:fld id="{05926F0F-E4E6-46A5-82B3-16EFD27B93AF}" type="slidenum">
              <a:rPr lang="en-US" smtClean="0"/>
              <a:t>‹#›</a:t>
            </a:fld>
            <a:endParaRPr lang="en-US"/>
          </a:p>
        </p:txBody>
      </p:sp>
    </p:spTree>
    <p:extLst>
      <p:ext uri="{BB962C8B-B14F-4D97-AF65-F5344CB8AC3E}">
        <p14:creationId xmlns:p14="http://schemas.microsoft.com/office/powerpoint/2010/main" val="2391088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5D069B-C9FE-4F88-84BA-8B3B2690E9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CD6304-B3BD-4A35-9124-2BA70F6A9E4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972BD0-E5BD-4D03-A780-2BEACF72D489}"/>
              </a:ext>
            </a:extLst>
          </p:cNvPr>
          <p:cNvSpPr>
            <a:spLocks noGrp="1"/>
          </p:cNvSpPr>
          <p:nvPr>
            <p:ph type="dt" sz="half" idx="10"/>
          </p:nvPr>
        </p:nvSpPr>
        <p:spPr/>
        <p:txBody>
          <a:bodyPr/>
          <a:lstStyle/>
          <a:p>
            <a:fld id="{09236419-1BDE-444D-8BB1-C9D0C221EFC2}" type="datetimeFigureOut">
              <a:rPr lang="en-US" smtClean="0"/>
              <a:t>5/17/2021</a:t>
            </a:fld>
            <a:endParaRPr lang="en-US"/>
          </a:p>
        </p:txBody>
      </p:sp>
      <p:sp>
        <p:nvSpPr>
          <p:cNvPr id="5" name="Footer Placeholder 4">
            <a:extLst>
              <a:ext uri="{FF2B5EF4-FFF2-40B4-BE49-F238E27FC236}">
                <a16:creationId xmlns:a16="http://schemas.microsoft.com/office/drawing/2014/main" id="{ECC3B983-2358-4D56-8109-16F1C067C3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A1090E-BFB5-4BFF-BDF5-3F535747FF72}"/>
              </a:ext>
            </a:extLst>
          </p:cNvPr>
          <p:cNvSpPr>
            <a:spLocks noGrp="1"/>
          </p:cNvSpPr>
          <p:nvPr>
            <p:ph type="sldNum" sz="quarter" idx="12"/>
          </p:nvPr>
        </p:nvSpPr>
        <p:spPr/>
        <p:txBody>
          <a:bodyPr/>
          <a:lstStyle/>
          <a:p>
            <a:fld id="{05926F0F-E4E6-46A5-82B3-16EFD27B93AF}" type="slidenum">
              <a:rPr lang="en-US" smtClean="0"/>
              <a:t>‹#›</a:t>
            </a:fld>
            <a:endParaRPr lang="en-US"/>
          </a:p>
        </p:txBody>
      </p:sp>
    </p:spTree>
    <p:extLst>
      <p:ext uri="{BB962C8B-B14F-4D97-AF65-F5344CB8AC3E}">
        <p14:creationId xmlns:p14="http://schemas.microsoft.com/office/powerpoint/2010/main" val="32484431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ontent Slide (Star)">
    <p:spTree>
      <p:nvGrpSpPr>
        <p:cNvPr id="1" name=""/>
        <p:cNvGrpSpPr/>
        <p:nvPr/>
      </p:nvGrpSpPr>
      <p:grpSpPr>
        <a:xfrm>
          <a:off x="0" y="0"/>
          <a:ext cx="0" cy="0"/>
          <a:chOff x="0" y="0"/>
          <a:chExt cx="0" cy="0"/>
        </a:xfrm>
      </p:grpSpPr>
      <p:pic>
        <p:nvPicPr>
          <p:cNvPr id="8" name="Picture 7" descr="Template bars.png"/>
          <p:cNvPicPr>
            <a:picLocks noChangeAspect="1"/>
          </p:cNvPicPr>
          <p:nvPr userDrawn="1"/>
        </p:nvPicPr>
        <p:blipFill dpi="150" rotWithShape="1">
          <a:blip r:embed="rId2" cstate="screen"/>
          <a:srcRect l="16902" t="35053" r="9882" b="58318"/>
          <a:stretch/>
        </p:blipFill>
        <p:spPr>
          <a:xfrm>
            <a:off x="66339" y="6194007"/>
            <a:ext cx="4613245" cy="590771"/>
          </a:xfrm>
          <a:prstGeom prst="rect">
            <a:avLst/>
          </a:prstGeom>
        </p:spPr>
      </p:pic>
      <p:pic>
        <p:nvPicPr>
          <p:cNvPr id="11" name="Picture 10" descr="coloured crops+backgrounds.png"/>
          <p:cNvPicPr>
            <a:picLocks noChangeAspect="1"/>
          </p:cNvPicPr>
          <p:nvPr userDrawn="1"/>
        </p:nvPicPr>
        <p:blipFill dpi="150" rotWithShape="1">
          <a:blip r:embed="rId3" cstate="screen"/>
          <a:srcRect l="46319" t="34389" r="20782" b="42684"/>
          <a:stretch/>
        </p:blipFill>
        <p:spPr>
          <a:xfrm>
            <a:off x="10459300" y="-7187"/>
            <a:ext cx="1741844" cy="1717022"/>
          </a:xfrm>
          <a:prstGeom prst="rect">
            <a:avLst/>
          </a:prstGeom>
        </p:spPr>
      </p:pic>
      <p:sp>
        <p:nvSpPr>
          <p:cNvPr id="15" name="Text Placeholder 12"/>
          <p:cNvSpPr>
            <a:spLocks noGrp="1"/>
          </p:cNvSpPr>
          <p:nvPr>
            <p:ph type="body" sz="quarter" idx="10"/>
          </p:nvPr>
        </p:nvSpPr>
        <p:spPr>
          <a:xfrm>
            <a:off x="344388" y="402337"/>
            <a:ext cx="10114912" cy="704088"/>
          </a:xfrm>
          <a:prstGeom prst="rect">
            <a:avLst/>
          </a:prstGeom>
        </p:spPr>
        <p:txBody>
          <a:bodyPr/>
          <a:lstStyle>
            <a:lvl1pPr marL="0" indent="0" algn="l" defTabSz="457200">
              <a:lnSpc>
                <a:spcPct val="80000"/>
              </a:lnSpc>
              <a:spcBef>
                <a:spcPct val="0"/>
              </a:spcBef>
              <a:buNone/>
              <a:defRPr lang="en-US" sz="4000" kern="1200" dirty="0" smtClean="0">
                <a:solidFill>
                  <a:srgbClr val="000090"/>
                </a:solidFill>
                <a:latin typeface="+mj-lt"/>
                <a:ea typeface="+mj-ea"/>
                <a:cs typeface="always * forever"/>
              </a:defRPr>
            </a:lvl1pPr>
          </a:lstStyle>
          <a:p>
            <a:pPr lvl="0"/>
            <a:r>
              <a:rPr lang="en-US"/>
              <a:t>Click to edit Master text styles</a:t>
            </a:r>
            <a:endParaRPr lang="en-AU"/>
          </a:p>
        </p:txBody>
      </p:sp>
      <p:sp>
        <p:nvSpPr>
          <p:cNvPr id="17" name="Text Placeholder 12"/>
          <p:cNvSpPr>
            <a:spLocks noGrp="1"/>
          </p:cNvSpPr>
          <p:nvPr>
            <p:ph type="body" sz="quarter" idx="11" hasCustomPrompt="1"/>
          </p:nvPr>
        </p:nvSpPr>
        <p:spPr>
          <a:xfrm>
            <a:off x="344388" y="1278203"/>
            <a:ext cx="11238012" cy="4915803"/>
          </a:xfrm>
          <a:prstGeom prst="rect">
            <a:avLst/>
          </a:prstGeom>
        </p:spPr>
        <p:txBody>
          <a:bodyPr/>
          <a:lstStyle>
            <a:lvl1pPr marL="0" indent="0">
              <a:buNone/>
              <a:defRPr lang="en-US" sz="2000" kern="1200" dirty="0" smtClean="0">
                <a:solidFill>
                  <a:schemeClr val="tx1">
                    <a:lumMod val="75000"/>
                    <a:lumOff val="25000"/>
                  </a:schemeClr>
                </a:solidFill>
                <a:latin typeface="+mn-lt"/>
                <a:ea typeface="+mn-ea"/>
                <a:cs typeface="always * forever"/>
              </a:defRPr>
            </a:lvl1pPr>
            <a:lvl2pPr marL="457200" indent="0">
              <a:buNone/>
              <a:defRPr lang="en-US" sz="2000" kern="1200" dirty="0" smtClean="0">
                <a:solidFill>
                  <a:prstClr val="black">
                    <a:lumMod val="50000"/>
                    <a:lumOff val="50000"/>
                  </a:prstClr>
                </a:solidFill>
                <a:latin typeface="always * forever"/>
                <a:ea typeface="+mn-ea"/>
                <a:cs typeface="always * forever"/>
              </a:defRPr>
            </a:lvl2pPr>
            <a:lvl3pPr marL="914400" indent="0">
              <a:buNone/>
              <a:defRPr lang="en-US" sz="2000" kern="1200" dirty="0" smtClean="0">
                <a:solidFill>
                  <a:prstClr val="black">
                    <a:lumMod val="50000"/>
                    <a:lumOff val="50000"/>
                  </a:prstClr>
                </a:solidFill>
                <a:latin typeface="always * forever"/>
                <a:ea typeface="+mn-ea"/>
                <a:cs typeface="always * forever"/>
              </a:defRPr>
            </a:lvl3pPr>
            <a:lvl4pPr marL="1371600" indent="0">
              <a:buNone/>
              <a:defRPr lang="en-AU" sz="2000" kern="1200" dirty="0">
                <a:solidFill>
                  <a:prstClr val="black">
                    <a:lumMod val="50000"/>
                    <a:lumOff val="50000"/>
                  </a:prstClr>
                </a:solidFill>
                <a:latin typeface="always * forever"/>
                <a:ea typeface="+mn-ea"/>
                <a:cs typeface="always * forever"/>
              </a:defRPr>
            </a:lvl4pPr>
          </a:lstStyle>
          <a:p>
            <a:pPr lvl="0"/>
            <a:r>
              <a:rPr lang="en-US"/>
              <a:t>Add text</a:t>
            </a:r>
            <a:endParaRPr lang="en-AU"/>
          </a:p>
        </p:txBody>
      </p:sp>
      <p:sp>
        <p:nvSpPr>
          <p:cNvPr id="2" name="Slide Number Placeholder 1"/>
          <p:cNvSpPr>
            <a:spLocks noGrp="1"/>
          </p:cNvSpPr>
          <p:nvPr>
            <p:ph type="sldNum" sz="quarter" idx="12"/>
          </p:nvPr>
        </p:nvSpPr>
        <p:spPr>
          <a:xfrm>
            <a:off x="5667375" y="6419653"/>
            <a:ext cx="457200" cy="365125"/>
          </a:xfrm>
        </p:spPr>
        <p:txBody>
          <a:bodyPr/>
          <a:lstStyle>
            <a:lvl1pPr algn="ctr"/>
          </a:lstStyle>
          <a:p>
            <a:pPr marL="0" marR="0" lvl="0" indent="0" algn="ctr" defTabSz="914400" rtl="0" eaLnBrk="1" fontAlgn="auto" latinLnBrk="0" hangingPunct="1">
              <a:lnSpc>
                <a:spcPct val="100000"/>
              </a:lnSpc>
              <a:spcBef>
                <a:spcPts val="0"/>
              </a:spcBef>
              <a:spcAft>
                <a:spcPts val="0"/>
              </a:spcAft>
              <a:buClrTx/>
              <a:buSzTx/>
              <a:buFontTx/>
              <a:buNone/>
              <a:tabLst/>
              <a:defRPr/>
            </a:pPr>
            <a:fld id="{9A7C05F3-162F-4215-8D70-CB4AD3F2902F}"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49165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0EFD64-7BBB-40C5-9FD7-8A54C2E6D4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CA93CE-2C9A-4188-93FE-4988CFFF331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30CD5D-9CEE-4507-AF05-6C2C282D44E2}"/>
              </a:ext>
            </a:extLst>
          </p:cNvPr>
          <p:cNvSpPr>
            <a:spLocks noGrp="1"/>
          </p:cNvSpPr>
          <p:nvPr>
            <p:ph type="dt" sz="half" idx="10"/>
          </p:nvPr>
        </p:nvSpPr>
        <p:spPr/>
        <p:txBody>
          <a:bodyPr/>
          <a:lstStyle/>
          <a:p>
            <a:fld id="{09236419-1BDE-444D-8BB1-C9D0C221EFC2}" type="datetimeFigureOut">
              <a:rPr lang="en-US" smtClean="0"/>
              <a:t>5/17/2021</a:t>
            </a:fld>
            <a:endParaRPr lang="en-US"/>
          </a:p>
        </p:txBody>
      </p:sp>
      <p:sp>
        <p:nvSpPr>
          <p:cNvPr id="5" name="Footer Placeholder 4">
            <a:extLst>
              <a:ext uri="{FF2B5EF4-FFF2-40B4-BE49-F238E27FC236}">
                <a16:creationId xmlns:a16="http://schemas.microsoft.com/office/drawing/2014/main" id="{7B0885E8-2C99-44D2-96F4-C9E7263BB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5D115A-6FAB-4DDF-8E55-BB3F172413B8}"/>
              </a:ext>
            </a:extLst>
          </p:cNvPr>
          <p:cNvSpPr>
            <a:spLocks noGrp="1"/>
          </p:cNvSpPr>
          <p:nvPr>
            <p:ph type="sldNum" sz="quarter" idx="12"/>
          </p:nvPr>
        </p:nvSpPr>
        <p:spPr/>
        <p:txBody>
          <a:bodyPr/>
          <a:lstStyle/>
          <a:p>
            <a:fld id="{05926F0F-E4E6-46A5-82B3-16EFD27B93AF}" type="slidenum">
              <a:rPr lang="en-US" smtClean="0"/>
              <a:t>‹#›</a:t>
            </a:fld>
            <a:endParaRPr lang="en-US"/>
          </a:p>
        </p:txBody>
      </p:sp>
    </p:spTree>
    <p:extLst>
      <p:ext uri="{BB962C8B-B14F-4D97-AF65-F5344CB8AC3E}">
        <p14:creationId xmlns:p14="http://schemas.microsoft.com/office/powerpoint/2010/main" val="839190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D525C-656A-4D1C-BD1D-73B7DD005B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1EFD1A-0848-4CF0-8F3F-7A38AD7C27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122BB84-5E99-42AE-9A98-5115E9BB85B7}"/>
              </a:ext>
            </a:extLst>
          </p:cNvPr>
          <p:cNvSpPr>
            <a:spLocks noGrp="1"/>
          </p:cNvSpPr>
          <p:nvPr>
            <p:ph type="dt" sz="half" idx="10"/>
          </p:nvPr>
        </p:nvSpPr>
        <p:spPr/>
        <p:txBody>
          <a:bodyPr/>
          <a:lstStyle/>
          <a:p>
            <a:fld id="{09236419-1BDE-444D-8BB1-C9D0C221EFC2}" type="datetimeFigureOut">
              <a:rPr lang="en-US" smtClean="0"/>
              <a:t>5/17/2021</a:t>
            </a:fld>
            <a:endParaRPr lang="en-US"/>
          </a:p>
        </p:txBody>
      </p:sp>
      <p:sp>
        <p:nvSpPr>
          <p:cNvPr id="5" name="Footer Placeholder 4">
            <a:extLst>
              <a:ext uri="{FF2B5EF4-FFF2-40B4-BE49-F238E27FC236}">
                <a16:creationId xmlns:a16="http://schemas.microsoft.com/office/drawing/2014/main" id="{55557300-599D-4FB7-8C7B-7F7CB4812D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E0E7C7-FD5A-407F-A584-4B578902BB1E}"/>
              </a:ext>
            </a:extLst>
          </p:cNvPr>
          <p:cNvSpPr>
            <a:spLocks noGrp="1"/>
          </p:cNvSpPr>
          <p:nvPr>
            <p:ph type="sldNum" sz="quarter" idx="12"/>
          </p:nvPr>
        </p:nvSpPr>
        <p:spPr/>
        <p:txBody>
          <a:bodyPr/>
          <a:lstStyle/>
          <a:p>
            <a:fld id="{05926F0F-E4E6-46A5-82B3-16EFD27B93AF}" type="slidenum">
              <a:rPr lang="en-US" smtClean="0"/>
              <a:t>‹#›</a:t>
            </a:fld>
            <a:endParaRPr lang="en-US"/>
          </a:p>
        </p:txBody>
      </p:sp>
    </p:spTree>
    <p:extLst>
      <p:ext uri="{BB962C8B-B14F-4D97-AF65-F5344CB8AC3E}">
        <p14:creationId xmlns:p14="http://schemas.microsoft.com/office/powerpoint/2010/main" val="4082028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0E6B3-2A8C-4E1C-9737-94177B3AFC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53E1DF-E7B3-491F-8417-2D1E512197C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6C18F5B-DAC5-486D-A511-A0A65D6A9F7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AD7629-4996-4738-B76A-E1F9ACD17544}"/>
              </a:ext>
            </a:extLst>
          </p:cNvPr>
          <p:cNvSpPr>
            <a:spLocks noGrp="1"/>
          </p:cNvSpPr>
          <p:nvPr>
            <p:ph type="dt" sz="half" idx="10"/>
          </p:nvPr>
        </p:nvSpPr>
        <p:spPr/>
        <p:txBody>
          <a:bodyPr/>
          <a:lstStyle/>
          <a:p>
            <a:fld id="{09236419-1BDE-444D-8BB1-C9D0C221EFC2}" type="datetimeFigureOut">
              <a:rPr lang="en-US" smtClean="0"/>
              <a:t>5/17/2021</a:t>
            </a:fld>
            <a:endParaRPr lang="en-US"/>
          </a:p>
        </p:txBody>
      </p:sp>
      <p:sp>
        <p:nvSpPr>
          <p:cNvPr id="6" name="Footer Placeholder 5">
            <a:extLst>
              <a:ext uri="{FF2B5EF4-FFF2-40B4-BE49-F238E27FC236}">
                <a16:creationId xmlns:a16="http://schemas.microsoft.com/office/drawing/2014/main" id="{232D51F3-2D22-416D-B229-7DD40764C6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69FB02-9D0A-4111-A680-E314B6800BC9}"/>
              </a:ext>
            </a:extLst>
          </p:cNvPr>
          <p:cNvSpPr>
            <a:spLocks noGrp="1"/>
          </p:cNvSpPr>
          <p:nvPr>
            <p:ph type="sldNum" sz="quarter" idx="12"/>
          </p:nvPr>
        </p:nvSpPr>
        <p:spPr/>
        <p:txBody>
          <a:bodyPr/>
          <a:lstStyle/>
          <a:p>
            <a:fld id="{05926F0F-E4E6-46A5-82B3-16EFD27B93AF}" type="slidenum">
              <a:rPr lang="en-US" smtClean="0"/>
              <a:t>‹#›</a:t>
            </a:fld>
            <a:endParaRPr lang="en-US"/>
          </a:p>
        </p:txBody>
      </p:sp>
    </p:spTree>
    <p:extLst>
      <p:ext uri="{BB962C8B-B14F-4D97-AF65-F5344CB8AC3E}">
        <p14:creationId xmlns:p14="http://schemas.microsoft.com/office/powerpoint/2010/main" val="4092195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03949-2A21-4B07-B763-F089FBAD629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433AEB1-8703-4112-BB00-F726E7966A7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BA63FDF-FB13-4FA7-8595-3E8F0AF1E87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60B1547-503E-4F44-8187-EC5B3BEAE2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01B1731-B37D-487A-ADFE-5D7479BFC8C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01FA6E-180A-4C02-A4C8-1666E776A1C5}"/>
              </a:ext>
            </a:extLst>
          </p:cNvPr>
          <p:cNvSpPr>
            <a:spLocks noGrp="1"/>
          </p:cNvSpPr>
          <p:nvPr>
            <p:ph type="dt" sz="half" idx="10"/>
          </p:nvPr>
        </p:nvSpPr>
        <p:spPr/>
        <p:txBody>
          <a:bodyPr/>
          <a:lstStyle/>
          <a:p>
            <a:fld id="{09236419-1BDE-444D-8BB1-C9D0C221EFC2}" type="datetimeFigureOut">
              <a:rPr lang="en-US" smtClean="0"/>
              <a:t>5/17/2021</a:t>
            </a:fld>
            <a:endParaRPr lang="en-US"/>
          </a:p>
        </p:txBody>
      </p:sp>
      <p:sp>
        <p:nvSpPr>
          <p:cNvPr id="8" name="Footer Placeholder 7">
            <a:extLst>
              <a:ext uri="{FF2B5EF4-FFF2-40B4-BE49-F238E27FC236}">
                <a16:creationId xmlns:a16="http://schemas.microsoft.com/office/drawing/2014/main" id="{4A293279-E6E9-45D4-8B84-79D5E0DED75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A1AA31-6EBA-469F-9128-2B2590F1C115}"/>
              </a:ext>
            </a:extLst>
          </p:cNvPr>
          <p:cNvSpPr>
            <a:spLocks noGrp="1"/>
          </p:cNvSpPr>
          <p:nvPr>
            <p:ph type="sldNum" sz="quarter" idx="12"/>
          </p:nvPr>
        </p:nvSpPr>
        <p:spPr/>
        <p:txBody>
          <a:bodyPr/>
          <a:lstStyle/>
          <a:p>
            <a:fld id="{05926F0F-E4E6-46A5-82B3-16EFD27B93AF}" type="slidenum">
              <a:rPr lang="en-US" smtClean="0"/>
              <a:t>‹#›</a:t>
            </a:fld>
            <a:endParaRPr lang="en-US"/>
          </a:p>
        </p:txBody>
      </p:sp>
    </p:spTree>
    <p:extLst>
      <p:ext uri="{BB962C8B-B14F-4D97-AF65-F5344CB8AC3E}">
        <p14:creationId xmlns:p14="http://schemas.microsoft.com/office/powerpoint/2010/main" val="37650913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A6285-1392-480B-9296-DBA6D3DE3B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175BFE-C43A-42FD-BF76-A0850100C879}"/>
              </a:ext>
            </a:extLst>
          </p:cNvPr>
          <p:cNvSpPr>
            <a:spLocks noGrp="1"/>
          </p:cNvSpPr>
          <p:nvPr>
            <p:ph type="dt" sz="half" idx="10"/>
          </p:nvPr>
        </p:nvSpPr>
        <p:spPr/>
        <p:txBody>
          <a:bodyPr/>
          <a:lstStyle/>
          <a:p>
            <a:fld id="{09236419-1BDE-444D-8BB1-C9D0C221EFC2}" type="datetimeFigureOut">
              <a:rPr lang="en-US" smtClean="0"/>
              <a:t>5/17/2021</a:t>
            </a:fld>
            <a:endParaRPr lang="en-US"/>
          </a:p>
        </p:txBody>
      </p:sp>
      <p:sp>
        <p:nvSpPr>
          <p:cNvPr id="4" name="Footer Placeholder 3">
            <a:extLst>
              <a:ext uri="{FF2B5EF4-FFF2-40B4-BE49-F238E27FC236}">
                <a16:creationId xmlns:a16="http://schemas.microsoft.com/office/drawing/2014/main" id="{2586B775-5B55-4298-8DC6-DD3D0DC23BE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B027BC-D52C-4784-8753-7BBEE3289854}"/>
              </a:ext>
            </a:extLst>
          </p:cNvPr>
          <p:cNvSpPr>
            <a:spLocks noGrp="1"/>
          </p:cNvSpPr>
          <p:nvPr>
            <p:ph type="sldNum" sz="quarter" idx="12"/>
          </p:nvPr>
        </p:nvSpPr>
        <p:spPr/>
        <p:txBody>
          <a:bodyPr/>
          <a:lstStyle/>
          <a:p>
            <a:fld id="{05926F0F-E4E6-46A5-82B3-16EFD27B93AF}" type="slidenum">
              <a:rPr lang="en-US" smtClean="0"/>
              <a:t>‹#›</a:t>
            </a:fld>
            <a:endParaRPr lang="en-US"/>
          </a:p>
        </p:txBody>
      </p:sp>
    </p:spTree>
    <p:extLst>
      <p:ext uri="{BB962C8B-B14F-4D97-AF65-F5344CB8AC3E}">
        <p14:creationId xmlns:p14="http://schemas.microsoft.com/office/powerpoint/2010/main" val="7915098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79D66B-5DAD-456F-AA98-D81A1CC7BD3C}"/>
              </a:ext>
            </a:extLst>
          </p:cNvPr>
          <p:cNvSpPr>
            <a:spLocks noGrp="1"/>
          </p:cNvSpPr>
          <p:nvPr>
            <p:ph type="dt" sz="half" idx="10"/>
          </p:nvPr>
        </p:nvSpPr>
        <p:spPr/>
        <p:txBody>
          <a:bodyPr/>
          <a:lstStyle/>
          <a:p>
            <a:fld id="{09236419-1BDE-444D-8BB1-C9D0C221EFC2}" type="datetimeFigureOut">
              <a:rPr lang="en-US" smtClean="0"/>
              <a:t>5/17/2021</a:t>
            </a:fld>
            <a:endParaRPr lang="en-US"/>
          </a:p>
        </p:txBody>
      </p:sp>
      <p:sp>
        <p:nvSpPr>
          <p:cNvPr id="3" name="Footer Placeholder 2">
            <a:extLst>
              <a:ext uri="{FF2B5EF4-FFF2-40B4-BE49-F238E27FC236}">
                <a16:creationId xmlns:a16="http://schemas.microsoft.com/office/drawing/2014/main" id="{E154734E-DCC0-47EA-8F38-18F31E1ED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17110B-6473-4793-87B4-F871CF39C045}"/>
              </a:ext>
            </a:extLst>
          </p:cNvPr>
          <p:cNvSpPr>
            <a:spLocks noGrp="1"/>
          </p:cNvSpPr>
          <p:nvPr>
            <p:ph type="sldNum" sz="quarter" idx="12"/>
          </p:nvPr>
        </p:nvSpPr>
        <p:spPr/>
        <p:txBody>
          <a:bodyPr/>
          <a:lstStyle/>
          <a:p>
            <a:fld id="{05926F0F-E4E6-46A5-82B3-16EFD27B93AF}" type="slidenum">
              <a:rPr lang="en-US" smtClean="0"/>
              <a:t>‹#›</a:t>
            </a:fld>
            <a:endParaRPr lang="en-US"/>
          </a:p>
        </p:txBody>
      </p:sp>
    </p:spTree>
    <p:extLst>
      <p:ext uri="{BB962C8B-B14F-4D97-AF65-F5344CB8AC3E}">
        <p14:creationId xmlns:p14="http://schemas.microsoft.com/office/powerpoint/2010/main" val="3543128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0DFB92-DBD6-4C46-934F-779CCCE627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BDDD00-B52B-4ED7-BB22-D39DDA1B91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BC2079-FD4E-4703-BCF7-B9F30F2137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A16526A-89BA-4065-9BED-B5836981AD09}"/>
              </a:ext>
            </a:extLst>
          </p:cNvPr>
          <p:cNvSpPr>
            <a:spLocks noGrp="1"/>
          </p:cNvSpPr>
          <p:nvPr>
            <p:ph type="dt" sz="half" idx="10"/>
          </p:nvPr>
        </p:nvSpPr>
        <p:spPr/>
        <p:txBody>
          <a:bodyPr/>
          <a:lstStyle/>
          <a:p>
            <a:fld id="{09236419-1BDE-444D-8BB1-C9D0C221EFC2}" type="datetimeFigureOut">
              <a:rPr lang="en-US" smtClean="0"/>
              <a:t>5/17/2021</a:t>
            </a:fld>
            <a:endParaRPr lang="en-US"/>
          </a:p>
        </p:txBody>
      </p:sp>
      <p:sp>
        <p:nvSpPr>
          <p:cNvPr id="6" name="Footer Placeholder 5">
            <a:extLst>
              <a:ext uri="{FF2B5EF4-FFF2-40B4-BE49-F238E27FC236}">
                <a16:creationId xmlns:a16="http://schemas.microsoft.com/office/drawing/2014/main" id="{D0C4581B-DD78-48AC-BAA3-45C988D7BF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8A695E-6CD1-4D97-96A3-13558C2708CA}"/>
              </a:ext>
            </a:extLst>
          </p:cNvPr>
          <p:cNvSpPr>
            <a:spLocks noGrp="1"/>
          </p:cNvSpPr>
          <p:nvPr>
            <p:ph type="sldNum" sz="quarter" idx="12"/>
          </p:nvPr>
        </p:nvSpPr>
        <p:spPr/>
        <p:txBody>
          <a:bodyPr/>
          <a:lstStyle/>
          <a:p>
            <a:fld id="{05926F0F-E4E6-46A5-82B3-16EFD27B93AF}" type="slidenum">
              <a:rPr lang="en-US" smtClean="0"/>
              <a:t>‹#›</a:t>
            </a:fld>
            <a:endParaRPr lang="en-US"/>
          </a:p>
        </p:txBody>
      </p:sp>
    </p:spTree>
    <p:extLst>
      <p:ext uri="{BB962C8B-B14F-4D97-AF65-F5344CB8AC3E}">
        <p14:creationId xmlns:p14="http://schemas.microsoft.com/office/powerpoint/2010/main" val="2461402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6A47C-6E57-44C7-9989-31B0E48221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4F37FE-47EA-447C-BD54-BC89E026AE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A94CD9-DC37-461C-92EC-6B8820AD5A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E43FF4D-5F77-4560-BCB0-FAE52E5A6156}"/>
              </a:ext>
            </a:extLst>
          </p:cNvPr>
          <p:cNvSpPr>
            <a:spLocks noGrp="1"/>
          </p:cNvSpPr>
          <p:nvPr>
            <p:ph type="dt" sz="half" idx="10"/>
          </p:nvPr>
        </p:nvSpPr>
        <p:spPr/>
        <p:txBody>
          <a:bodyPr/>
          <a:lstStyle/>
          <a:p>
            <a:fld id="{09236419-1BDE-444D-8BB1-C9D0C221EFC2}" type="datetimeFigureOut">
              <a:rPr lang="en-US" smtClean="0"/>
              <a:t>5/17/2021</a:t>
            </a:fld>
            <a:endParaRPr lang="en-US"/>
          </a:p>
        </p:txBody>
      </p:sp>
      <p:sp>
        <p:nvSpPr>
          <p:cNvPr id="6" name="Footer Placeholder 5">
            <a:extLst>
              <a:ext uri="{FF2B5EF4-FFF2-40B4-BE49-F238E27FC236}">
                <a16:creationId xmlns:a16="http://schemas.microsoft.com/office/drawing/2014/main" id="{01398A8A-E12C-4540-9E17-E426172321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3FE582-12EF-41F0-86B2-4C486DBCCE2A}"/>
              </a:ext>
            </a:extLst>
          </p:cNvPr>
          <p:cNvSpPr>
            <a:spLocks noGrp="1"/>
          </p:cNvSpPr>
          <p:nvPr>
            <p:ph type="sldNum" sz="quarter" idx="12"/>
          </p:nvPr>
        </p:nvSpPr>
        <p:spPr/>
        <p:txBody>
          <a:bodyPr/>
          <a:lstStyle/>
          <a:p>
            <a:fld id="{05926F0F-E4E6-46A5-82B3-16EFD27B93AF}" type="slidenum">
              <a:rPr lang="en-US" smtClean="0"/>
              <a:t>‹#›</a:t>
            </a:fld>
            <a:endParaRPr lang="en-US"/>
          </a:p>
        </p:txBody>
      </p:sp>
    </p:spTree>
    <p:extLst>
      <p:ext uri="{BB962C8B-B14F-4D97-AF65-F5344CB8AC3E}">
        <p14:creationId xmlns:p14="http://schemas.microsoft.com/office/powerpoint/2010/main" val="29202044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1FF250-EA04-4999-83D2-D1892632132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29A5FD-4CA4-4DEA-95B0-F8D0D8D2E1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94730C-CF58-4D65-AEF2-177989EE33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236419-1BDE-444D-8BB1-C9D0C221EFC2}" type="datetimeFigureOut">
              <a:rPr lang="en-US" smtClean="0"/>
              <a:t>5/17/2021</a:t>
            </a:fld>
            <a:endParaRPr lang="en-US"/>
          </a:p>
        </p:txBody>
      </p:sp>
      <p:sp>
        <p:nvSpPr>
          <p:cNvPr id="5" name="Footer Placeholder 4">
            <a:extLst>
              <a:ext uri="{FF2B5EF4-FFF2-40B4-BE49-F238E27FC236}">
                <a16:creationId xmlns:a16="http://schemas.microsoft.com/office/drawing/2014/main" id="{1FD7D029-BA19-46BB-BA80-8353CC7560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69A0762-A4B9-4A6B-B4F4-4DA4F6F4FF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926F0F-E4E6-46A5-82B3-16EFD27B93AF}" type="slidenum">
              <a:rPr lang="en-US" smtClean="0"/>
              <a:t>‹#›</a:t>
            </a:fld>
            <a:endParaRPr lang="en-US"/>
          </a:p>
        </p:txBody>
      </p:sp>
    </p:spTree>
    <p:extLst>
      <p:ext uri="{BB962C8B-B14F-4D97-AF65-F5344CB8AC3E}">
        <p14:creationId xmlns:p14="http://schemas.microsoft.com/office/powerpoint/2010/main" val="389991246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18" Type="http://schemas.openxmlformats.org/officeDocument/2006/relationships/image" Target="../media/image16.sv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10.svg"/><Relationship Id="rId17" Type="http://schemas.openxmlformats.org/officeDocument/2006/relationships/image" Target="../media/image15.png"/><Relationship Id="rId2" Type="http://schemas.openxmlformats.org/officeDocument/2006/relationships/audio" Target="../media/media1.m4a"/><Relationship Id="rId16" Type="http://schemas.openxmlformats.org/officeDocument/2006/relationships/image" Target="../media/image14.svg"/><Relationship Id="rId1" Type="http://schemas.microsoft.com/office/2007/relationships/media" Target="../media/media1.m4a"/><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svg"/><Relationship Id="rId19" Type="http://schemas.openxmlformats.org/officeDocument/2006/relationships/image" Target="../media/image17.png"/><Relationship Id="rId4" Type="http://schemas.openxmlformats.org/officeDocument/2006/relationships/notesSlide" Target="../notesSlides/notesSlide1.xml"/><Relationship Id="rId9" Type="http://schemas.openxmlformats.org/officeDocument/2006/relationships/image" Target="../media/image7.png"/><Relationship Id="rId14"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7.png"/><Relationship Id="rId5" Type="http://schemas.openxmlformats.org/officeDocument/2006/relationships/image" Target="../media/image23.png"/><Relationship Id="rId4"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7.png"/><Relationship Id="rId4"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7.png"/><Relationship Id="rId4"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7.png"/><Relationship Id="rId5" Type="http://schemas.openxmlformats.org/officeDocument/2006/relationships/image" Target="../media/image24.pn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7.png"/><Relationship Id="rId5" Type="http://schemas.openxmlformats.org/officeDocument/2006/relationships/image" Target="../media/image25.jpg"/><Relationship Id="rId4"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7.png"/><Relationship Id="rId5" Type="http://schemas.openxmlformats.org/officeDocument/2006/relationships/image" Target="../media/image25.jp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7.png"/><Relationship Id="rId5" Type="http://schemas.openxmlformats.org/officeDocument/2006/relationships/image" Target="../media/image25.jpg"/><Relationship Id="rId4"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7.png"/><Relationship Id="rId4"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7.png"/><Relationship Id="rId4"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17.png"/><Relationship Id="rId5" Type="http://schemas.openxmlformats.org/officeDocument/2006/relationships/image" Target="../media/image26.png"/><Relationship Id="rId4"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slides/_rels/slide4.xml.rels><?xml version="1.0" encoding="UTF-8" standalone="yes"?>
<Relationships xmlns="http://schemas.openxmlformats.org/package/2006/relationships"><Relationship Id="rId3" Type="http://schemas.openxmlformats.org/officeDocument/2006/relationships/hyperlink" Target="mailto:kelli@iachild.org"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44E9ABEC-F3C8-F742-824D-DBE35DBDBC71}"/>
              </a:ext>
            </a:extLst>
          </p:cNvPr>
          <p:cNvSpPr/>
          <p:nvPr/>
        </p:nvSpPr>
        <p:spPr>
          <a:xfrm>
            <a:off x="4067183" y="2282331"/>
            <a:ext cx="4059936" cy="2286000"/>
          </a:xfrm>
          <a:prstGeom prst="rect">
            <a:avLst/>
          </a:prstGeom>
          <a:solidFill>
            <a:srgbClr val="0062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useo Sans Rounded 700"/>
              <a:ea typeface="+mn-ea"/>
              <a:cs typeface="+mn-cs"/>
            </a:endParaRPr>
          </a:p>
        </p:txBody>
      </p:sp>
      <p:grpSp>
        <p:nvGrpSpPr>
          <p:cNvPr id="36" name="Group 35">
            <a:extLst>
              <a:ext uri="{FF2B5EF4-FFF2-40B4-BE49-F238E27FC236}">
                <a16:creationId xmlns:a16="http://schemas.microsoft.com/office/drawing/2014/main" id="{B4FDC533-37B8-3444-9B70-78AFF19E74D0}"/>
              </a:ext>
            </a:extLst>
          </p:cNvPr>
          <p:cNvGrpSpPr/>
          <p:nvPr/>
        </p:nvGrpSpPr>
        <p:grpSpPr>
          <a:xfrm>
            <a:off x="8124818" y="-45358"/>
            <a:ext cx="4059936" cy="2286000"/>
            <a:chOff x="8124818" y="-45358"/>
            <a:chExt cx="4059936" cy="2286000"/>
          </a:xfrm>
          <a:solidFill>
            <a:srgbClr val="70A94F"/>
          </a:solidFill>
        </p:grpSpPr>
        <p:sp>
          <p:nvSpPr>
            <p:cNvPr id="72" name="Rectangle 71">
              <a:extLst>
                <a:ext uri="{FF2B5EF4-FFF2-40B4-BE49-F238E27FC236}">
                  <a16:creationId xmlns:a16="http://schemas.microsoft.com/office/drawing/2014/main" id="{91B1B1A3-79EF-4746-9085-49398BE0E40B}"/>
                </a:ext>
              </a:extLst>
            </p:cNvPr>
            <p:cNvSpPr/>
            <p:nvPr/>
          </p:nvSpPr>
          <p:spPr>
            <a:xfrm>
              <a:off x="8124818" y="-45358"/>
              <a:ext cx="4059936" cy="2286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useo Sans Rounded 700"/>
                <a:ea typeface="+mn-ea"/>
                <a:cs typeface="+mn-cs"/>
              </a:endParaRPr>
            </a:p>
          </p:txBody>
        </p:sp>
        <p:pic>
          <p:nvPicPr>
            <p:cNvPr id="88" name="Graphic 87">
              <a:extLst>
                <a:ext uri="{FF2B5EF4-FFF2-40B4-BE49-F238E27FC236}">
                  <a16:creationId xmlns:a16="http://schemas.microsoft.com/office/drawing/2014/main" id="{13E601F0-CE7D-D04E-BDFF-854A93D1B42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73045" y="340876"/>
              <a:ext cx="1511105" cy="1513531"/>
            </a:xfrm>
            <a:prstGeom prst="rect">
              <a:avLst/>
            </a:prstGeom>
          </p:spPr>
        </p:pic>
      </p:grpSp>
      <p:sp>
        <p:nvSpPr>
          <p:cNvPr id="73" name="Rectangle 72">
            <a:extLst>
              <a:ext uri="{FF2B5EF4-FFF2-40B4-BE49-F238E27FC236}">
                <a16:creationId xmlns:a16="http://schemas.microsoft.com/office/drawing/2014/main" id="{88CA1CD7-FD3A-A648-99C9-CAFD22F6E2BD}"/>
              </a:ext>
            </a:extLst>
          </p:cNvPr>
          <p:cNvSpPr/>
          <p:nvPr/>
        </p:nvSpPr>
        <p:spPr>
          <a:xfrm>
            <a:off x="8124818" y="2270396"/>
            <a:ext cx="4059936" cy="2286000"/>
          </a:xfrm>
          <a:prstGeom prst="rect">
            <a:avLst/>
          </a:prstGeom>
          <a:solidFill>
            <a:srgbClr val="73C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useo Sans Rounded 700"/>
              <a:ea typeface="+mn-ea"/>
              <a:cs typeface="+mn-cs"/>
            </a:endParaRPr>
          </a:p>
        </p:txBody>
      </p:sp>
      <p:sp>
        <p:nvSpPr>
          <p:cNvPr id="75" name="Rectangle 74">
            <a:extLst>
              <a:ext uri="{FF2B5EF4-FFF2-40B4-BE49-F238E27FC236}">
                <a16:creationId xmlns:a16="http://schemas.microsoft.com/office/drawing/2014/main" id="{45A304BB-AD61-CE44-A74C-89F9C68A658E}"/>
              </a:ext>
            </a:extLst>
          </p:cNvPr>
          <p:cNvSpPr/>
          <p:nvPr/>
        </p:nvSpPr>
        <p:spPr>
          <a:xfrm>
            <a:off x="4051204" y="-45358"/>
            <a:ext cx="4059936" cy="2286000"/>
          </a:xfrm>
          <a:prstGeom prst="rect">
            <a:avLst/>
          </a:prstGeom>
          <a:solidFill>
            <a:srgbClr val="73C3D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useo Sans Rounded 700"/>
              <a:ea typeface="+mn-ea"/>
              <a:cs typeface="+mn-cs"/>
            </a:endParaRPr>
          </a:p>
        </p:txBody>
      </p:sp>
      <p:sp>
        <p:nvSpPr>
          <p:cNvPr id="78" name="Rectangle 77">
            <a:extLst>
              <a:ext uri="{FF2B5EF4-FFF2-40B4-BE49-F238E27FC236}">
                <a16:creationId xmlns:a16="http://schemas.microsoft.com/office/drawing/2014/main" id="{82BAE6E9-4723-B54F-AA06-FF78B373FF09}"/>
              </a:ext>
            </a:extLst>
          </p:cNvPr>
          <p:cNvSpPr/>
          <p:nvPr/>
        </p:nvSpPr>
        <p:spPr>
          <a:xfrm>
            <a:off x="-26526" y="-45358"/>
            <a:ext cx="4059936" cy="2286000"/>
          </a:xfrm>
          <a:prstGeom prst="rect">
            <a:avLst/>
          </a:prstGeom>
          <a:solidFill>
            <a:srgbClr val="006271">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useo Sans Rounded 700"/>
              <a:ea typeface="+mn-ea"/>
              <a:cs typeface="+mn-cs"/>
            </a:endParaRPr>
          </a:p>
        </p:txBody>
      </p:sp>
      <p:sp>
        <p:nvSpPr>
          <p:cNvPr id="79" name="Rectangle 78">
            <a:extLst>
              <a:ext uri="{FF2B5EF4-FFF2-40B4-BE49-F238E27FC236}">
                <a16:creationId xmlns:a16="http://schemas.microsoft.com/office/drawing/2014/main" id="{9798636B-FA0C-7D47-B4B8-284D28FD9B83}"/>
              </a:ext>
            </a:extLst>
          </p:cNvPr>
          <p:cNvSpPr/>
          <p:nvPr/>
        </p:nvSpPr>
        <p:spPr>
          <a:xfrm>
            <a:off x="7246" y="2294265"/>
            <a:ext cx="4059936" cy="2286000"/>
          </a:xfrm>
          <a:prstGeom prst="rect">
            <a:avLst/>
          </a:prstGeom>
          <a:solidFill>
            <a:srgbClr val="70A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useo Sans Rounded 700"/>
              <a:ea typeface="+mn-ea"/>
              <a:cs typeface="+mn-cs"/>
            </a:endParaRPr>
          </a:p>
        </p:txBody>
      </p:sp>
      <p:sp>
        <p:nvSpPr>
          <p:cNvPr id="87" name="Freeform 86">
            <a:extLst>
              <a:ext uri="{FF2B5EF4-FFF2-40B4-BE49-F238E27FC236}">
                <a16:creationId xmlns:a16="http://schemas.microsoft.com/office/drawing/2014/main" id="{37672ACF-659F-2141-AD8F-BBE4AC59D229}"/>
              </a:ext>
            </a:extLst>
          </p:cNvPr>
          <p:cNvSpPr/>
          <p:nvPr/>
        </p:nvSpPr>
        <p:spPr>
          <a:xfrm>
            <a:off x="-68875" y="363559"/>
            <a:ext cx="10487328" cy="1513531"/>
          </a:xfrm>
          <a:custGeom>
            <a:avLst/>
            <a:gdLst>
              <a:gd name="connsiteX0" fmla="*/ 0 w 6958590"/>
              <a:gd name="connsiteY0" fmla="*/ 0 h 1513531"/>
              <a:gd name="connsiteX1" fmla="*/ 6201825 w 6958590"/>
              <a:gd name="connsiteY1" fmla="*/ 0 h 1513531"/>
              <a:gd name="connsiteX2" fmla="*/ 6958590 w 6958590"/>
              <a:gd name="connsiteY2" fmla="*/ 756766 h 1513531"/>
              <a:gd name="connsiteX3" fmla="*/ 6201825 w 6958590"/>
              <a:gd name="connsiteY3" fmla="*/ 1513531 h 1513531"/>
              <a:gd name="connsiteX4" fmla="*/ 0 w 6958590"/>
              <a:gd name="connsiteY4" fmla="*/ 1513531 h 1513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58590" h="1513531">
                <a:moveTo>
                  <a:pt x="0" y="0"/>
                </a:moveTo>
                <a:lnTo>
                  <a:pt x="6201825" y="0"/>
                </a:lnTo>
                <a:lnTo>
                  <a:pt x="6958590" y="756766"/>
                </a:lnTo>
                <a:lnTo>
                  <a:pt x="6201825" y="1513531"/>
                </a:lnTo>
                <a:lnTo>
                  <a:pt x="0" y="1513531"/>
                </a:lnTo>
                <a:close/>
              </a:path>
            </a:pathLst>
          </a:custGeom>
          <a:solidFill>
            <a:schemeClr val="bg1">
              <a:alpha val="76000"/>
            </a:schemeClr>
          </a:solidFill>
          <a:ln w="920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useo Sans Rounded 700"/>
              <a:ea typeface="+mn-ea"/>
              <a:cs typeface="+mn-cs"/>
            </a:endParaRPr>
          </a:p>
        </p:txBody>
      </p:sp>
      <p:sp>
        <p:nvSpPr>
          <p:cNvPr id="82" name="Title 1">
            <a:extLst>
              <a:ext uri="{FF2B5EF4-FFF2-40B4-BE49-F238E27FC236}">
                <a16:creationId xmlns:a16="http://schemas.microsoft.com/office/drawing/2014/main" id="{00AD277D-1F4B-6048-A680-C35B6E6995FF}"/>
              </a:ext>
            </a:extLst>
          </p:cNvPr>
          <p:cNvSpPr>
            <a:spLocks noGrp="1"/>
          </p:cNvSpPr>
          <p:nvPr>
            <p:ph type="ctrTitle"/>
          </p:nvPr>
        </p:nvSpPr>
        <p:spPr>
          <a:xfrm>
            <a:off x="251625" y="467577"/>
            <a:ext cx="10487328" cy="630064"/>
          </a:xfrm>
        </p:spPr>
        <p:txBody>
          <a:bodyPr anchor="t">
            <a:noAutofit/>
          </a:bodyPr>
          <a:lstStyle/>
          <a:p>
            <a:pPr algn="l"/>
            <a:r>
              <a:rPr lang="en-US" sz="3800" b="1" dirty="0">
                <a:solidFill>
                  <a:schemeClr val="tx2"/>
                </a:solidFill>
                <a:latin typeface="Avenir Next LT Pro" panose="020B0504020202020204" pitchFamily="34" charset="0"/>
              </a:rPr>
              <a:t>Iowa Change Leadership Vision Council</a:t>
            </a:r>
            <a:br>
              <a:rPr lang="en-US" sz="3800" b="1" dirty="0">
                <a:solidFill>
                  <a:schemeClr val="tx2"/>
                </a:solidFill>
                <a:latin typeface="Avenir Next LT Pro" panose="020B0504020202020204" pitchFamily="34" charset="0"/>
              </a:rPr>
            </a:br>
            <a:r>
              <a:rPr lang="en-US" sz="3200" b="1" dirty="0">
                <a:solidFill>
                  <a:schemeClr val="tx2"/>
                </a:solidFill>
                <a:latin typeface="Avenir Next LT Pro" panose="020B0504020202020204" pitchFamily="34" charset="0"/>
              </a:rPr>
              <a:t>Leadership Development Program Orientation</a:t>
            </a:r>
            <a:br>
              <a:rPr lang="en-US" sz="3800" b="1" dirty="0">
                <a:solidFill>
                  <a:schemeClr val="tx2"/>
                </a:solidFill>
                <a:latin typeface="Avenir Next LT Pro" panose="020B0504020202020204" pitchFamily="34" charset="0"/>
              </a:rPr>
            </a:br>
            <a:r>
              <a:rPr lang="en-US" sz="2000" b="1" dirty="0">
                <a:solidFill>
                  <a:schemeClr val="tx2"/>
                </a:solidFill>
                <a:latin typeface="Avenir Next LT Pro" panose="020B0504020202020204" pitchFamily="34" charset="0"/>
              </a:rPr>
              <a:t>funded by the Mid-Iowa Health Foundation</a:t>
            </a:r>
          </a:p>
        </p:txBody>
      </p:sp>
      <p:grpSp>
        <p:nvGrpSpPr>
          <p:cNvPr id="32" name="Group 31">
            <a:extLst>
              <a:ext uri="{FF2B5EF4-FFF2-40B4-BE49-F238E27FC236}">
                <a16:creationId xmlns:a16="http://schemas.microsoft.com/office/drawing/2014/main" id="{72595A98-7E6C-A540-A2D9-7F2432240434}"/>
              </a:ext>
            </a:extLst>
          </p:cNvPr>
          <p:cNvGrpSpPr/>
          <p:nvPr/>
        </p:nvGrpSpPr>
        <p:grpSpPr>
          <a:xfrm>
            <a:off x="-26526" y="2498996"/>
            <a:ext cx="4059936" cy="4367269"/>
            <a:chOff x="-26526" y="2498996"/>
            <a:chExt cx="4059936" cy="4367269"/>
          </a:xfrm>
        </p:grpSpPr>
        <p:sp>
          <p:nvSpPr>
            <p:cNvPr id="80" name="Rectangle 79">
              <a:extLst>
                <a:ext uri="{FF2B5EF4-FFF2-40B4-BE49-F238E27FC236}">
                  <a16:creationId xmlns:a16="http://schemas.microsoft.com/office/drawing/2014/main" id="{DDC924CA-92CE-8440-BFA6-E3087A11BD25}"/>
                </a:ext>
              </a:extLst>
            </p:cNvPr>
            <p:cNvSpPr/>
            <p:nvPr/>
          </p:nvSpPr>
          <p:spPr>
            <a:xfrm>
              <a:off x="-26526" y="4580265"/>
              <a:ext cx="4059936" cy="2286000"/>
            </a:xfrm>
            <a:prstGeom prst="rect">
              <a:avLst/>
            </a:prstGeom>
            <a:solidFill>
              <a:srgbClr val="73C3D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useo Sans Rounded 700"/>
                <a:ea typeface="+mn-ea"/>
                <a:cs typeface="+mn-cs"/>
              </a:endParaRPr>
            </a:p>
          </p:txBody>
        </p:sp>
        <p:pic>
          <p:nvPicPr>
            <p:cNvPr id="92" name="Graphic 91" descr="Lightbulb and gear">
              <a:extLst>
                <a:ext uri="{FF2B5EF4-FFF2-40B4-BE49-F238E27FC236}">
                  <a16:creationId xmlns:a16="http://schemas.microsoft.com/office/drawing/2014/main" id="{41CABBA4-B856-7444-8433-2D5CCDADCF8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9042" y="2498996"/>
              <a:ext cx="1828800" cy="1828800"/>
            </a:xfrm>
            <a:prstGeom prst="rect">
              <a:avLst/>
            </a:prstGeom>
          </p:spPr>
        </p:pic>
      </p:grpSp>
      <p:grpSp>
        <p:nvGrpSpPr>
          <p:cNvPr id="35" name="Group 34">
            <a:extLst>
              <a:ext uri="{FF2B5EF4-FFF2-40B4-BE49-F238E27FC236}">
                <a16:creationId xmlns:a16="http://schemas.microsoft.com/office/drawing/2014/main" id="{036747ED-6AF1-2242-893B-92F28806BA1C}"/>
              </a:ext>
            </a:extLst>
          </p:cNvPr>
          <p:cNvGrpSpPr/>
          <p:nvPr/>
        </p:nvGrpSpPr>
        <p:grpSpPr>
          <a:xfrm>
            <a:off x="8124818" y="2509812"/>
            <a:ext cx="4059936" cy="4356453"/>
            <a:chOff x="8124818" y="2509812"/>
            <a:chExt cx="4059936" cy="4356453"/>
          </a:xfrm>
        </p:grpSpPr>
        <p:sp>
          <p:nvSpPr>
            <p:cNvPr id="74" name="Rectangle 73">
              <a:extLst>
                <a:ext uri="{FF2B5EF4-FFF2-40B4-BE49-F238E27FC236}">
                  <a16:creationId xmlns:a16="http://schemas.microsoft.com/office/drawing/2014/main" id="{81D6A750-D6E5-E64D-A11D-1537A53BDC7B}"/>
                </a:ext>
              </a:extLst>
            </p:cNvPr>
            <p:cNvSpPr/>
            <p:nvPr/>
          </p:nvSpPr>
          <p:spPr>
            <a:xfrm>
              <a:off x="8124818" y="4580265"/>
              <a:ext cx="4059936" cy="2286000"/>
            </a:xfrm>
            <a:prstGeom prst="rect">
              <a:avLst/>
            </a:prstGeom>
            <a:gradFill flip="none" rotWithShape="1">
              <a:gsLst>
                <a:gs pos="0">
                  <a:srgbClr val="006271">
                    <a:shade val="30000"/>
                    <a:satMod val="115000"/>
                  </a:srgbClr>
                </a:gs>
                <a:gs pos="50000">
                  <a:srgbClr val="006271">
                    <a:shade val="67500"/>
                    <a:satMod val="115000"/>
                  </a:srgbClr>
                </a:gs>
                <a:gs pos="100000">
                  <a:srgbClr val="006271">
                    <a:shade val="100000"/>
                    <a:satMod val="115000"/>
                  </a:srgbClr>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useo Sans Rounded 700"/>
                <a:ea typeface="+mn-ea"/>
                <a:cs typeface="+mn-cs"/>
              </a:endParaRPr>
            </a:p>
          </p:txBody>
        </p:sp>
        <p:pic>
          <p:nvPicPr>
            <p:cNvPr id="94" name="Graphic 93" descr="Research">
              <a:extLst>
                <a:ext uri="{FF2B5EF4-FFF2-40B4-BE49-F238E27FC236}">
                  <a16:creationId xmlns:a16="http://schemas.microsoft.com/office/drawing/2014/main" id="{62BF3B0A-E72F-174F-9CB6-F1B98EC5614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251202" y="2509812"/>
              <a:ext cx="1807167" cy="1807167"/>
            </a:xfrm>
            <a:prstGeom prst="rect">
              <a:avLst/>
            </a:prstGeom>
          </p:spPr>
        </p:pic>
      </p:grpSp>
      <p:grpSp>
        <p:nvGrpSpPr>
          <p:cNvPr id="34" name="Group 33">
            <a:extLst>
              <a:ext uri="{FF2B5EF4-FFF2-40B4-BE49-F238E27FC236}">
                <a16:creationId xmlns:a16="http://schemas.microsoft.com/office/drawing/2014/main" id="{2A500F1D-FAA5-DB45-ACE8-E3F4E22371E8}"/>
              </a:ext>
            </a:extLst>
          </p:cNvPr>
          <p:cNvGrpSpPr/>
          <p:nvPr/>
        </p:nvGrpSpPr>
        <p:grpSpPr>
          <a:xfrm>
            <a:off x="4051204" y="4580265"/>
            <a:ext cx="4059936" cy="2286000"/>
            <a:chOff x="4051204" y="4580265"/>
            <a:chExt cx="4059936" cy="2286000"/>
          </a:xfrm>
        </p:grpSpPr>
        <p:sp>
          <p:nvSpPr>
            <p:cNvPr id="77" name="Rectangle 76">
              <a:extLst>
                <a:ext uri="{FF2B5EF4-FFF2-40B4-BE49-F238E27FC236}">
                  <a16:creationId xmlns:a16="http://schemas.microsoft.com/office/drawing/2014/main" id="{D438FD15-A816-0F4D-8C0F-F14C757C298A}"/>
                </a:ext>
              </a:extLst>
            </p:cNvPr>
            <p:cNvSpPr/>
            <p:nvPr/>
          </p:nvSpPr>
          <p:spPr>
            <a:xfrm>
              <a:off x="4051204" y="4580265"/>
              <a:ext cx="4059936" cy="2286000"/>
            </a:xfrm>
            <a:prstGeom prst="rect">
              <a:avLst/>
            </a:prstGeom>
            <a:gradFill flip="none" rotWithShape="1">
              <a:gsLst>
                <a:gs pos="0">
                  <a:srgbClr val="70A94F">
                    <a:shade val="30000"/>
                    <a:satMod val="115000"/>
                  </a:srgbClr>
                </a:gs>
                <a:gs pos="50000">
                  <a:srgbClr val="70A94F">
                    <a:shade val="67500"/>
                    <a:satMod val="115000"/>
                  </a:srgbClr>
                </a:gs>
                <a:gs pos="100000">
                  <a:srgbClr val="70A94F">
                    <a:shade val="100000"/>
                    <a:satMod val="115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useo Sans Rounded 700"/>
                <a:ea typeface="+mn-ea"/>
                <a:cs typeface="+mn-cs"/>
              </a:endParaRPr>
            </a:p>
          </p:txBody>
        </p:sp>
        <p:pic>
          <p:nvPicPr>
            <p:cNvPr id="95" name="Graphic 94" descr="Lecturer">
              <a:extLst>
                <a:ext uri="{FF2B5EF4-FFF2-40B4-BE49-F238E27FC236}">
                  <a16:creationId xmlns:a16="http://schemas.microsoft.com/office/drawing/2014/main" id="{DA46E52A-E47C-3942-B557-A5E845C5678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166772" y="4661385"/>
              <a:ext cx="1828800" cy="1828800"/>
            </a:xfrm>
            <a:prstGeom prst="rect">
              <a:avLst/>
            </a:prstGeom>
          </p:spPr>
        </p:pic>
      </p:grpSp>
      <p:pic>
        <p:nvPicPr>
          <p:cNvPr id="10" name="Graphic 9" descr="House">
            <a:extLst>
              <a:ext uri="{FF2B5EF4-FFF2-40B4-BE49-F238E27FC236}">
                <a16:creationId xmlns:a16="http://schemas.microsoft.com/office/drawing/2014/main" id="{F1DE7394-A40E-4570-9A55-51E594AE8C5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240385" y="4896782"/>
            <a:ext cx="1828800" cy="1828800"/>
          </a:xfrm>
          <a:prstGeom prst="rect">
            <a:avLst/>
          </a:prstGeom>
        </p:spPr>
      </p:pic>
      <p:pic>
        <p:nvPicPr>
          <p:cNvPr id="12" name="Graphic 11" descr="Cheers">
            <a:extLst>
              <a:ext uri="{FF2B5EF4-FFF2-40B4-BE49-F238E27FC236}">
                <a16:creationId xmlns:a16="http://schemas.microsoft.com/office/drawing/2014/main" id="{95DB99FE-A890-44AC-BE3B-96259E714C1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86818" y="4808865"/>
            <a:ext cx="1828800" cy="1828800"/>
          </a:xfrm>
          <a:prstGeom prst="rect">
            <a:avLst/>
          </a:prstGeom>
        </p:spPr>
      </p:pic>
      <p:pic>
        <p:nvPicPr>
          <p:cNvPr id="31" name="Graphic 30" descr="Bar graph with upward trend">
            <a:extLst>
              <a:ext uri="{FF2B5EF4-FFF2-40B4-BE49-F238E27FC236}">
                <a16:creationId xmlns:a16="http://schemas.microsoft.com/office/drawing/2014/main" id="{69B6FA73-EEBC-8443-A76B-6DEDFAA9823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5174789" y="2498996"/>
            <a:ext cx="1828800" cy="1828800"/>
          </a:xfrm>
          <a:prstGeom prst="rect">
            <a:avLst/>
          </a:prstGeom>
        </p:spPr>
      </p:pic>
      <p:pic>
        <p:nvPicPr>
          <p:cNvPr id="3" name="Audio 2">
            <a:hlinkClick r:id="" action="ppaction://media"/>
            <a:extLst>
              <a:ext uri="{FF2B5EF4-FFF2-40B4-BE49-F238E27FC236}">
                <a16:creationId xmlns:a16="http://schemas.microsoft.com/office/drawing/2014/main" id="{3E208A57-EBFD-470D-8462-4085AFF3025B}"/>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17102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2E92AF-32EF-4550-815E-BE6F808BEA8D}"/>
              </a:ext>
            </a:extLst>
          </p:cNvPr>
          <p:cNvSpPr/>
          <p:nvPr/>
        </p:nvSpPr>
        <p:spPr>
          <a:xfrm>
            <a:off x="0" y="0"/>
            <a:ext cx="12192000" cy="6858000"/>
          </a:xfrm>
          <a:prstGeom prst="rect">
            <a:avLst/>
          </a:prstGeom>
          <a:solidFill>
            <a:srgbClr val="73C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D76622D-9099-44C7-8D23-6638530981FC}"/>
              </a:ext>
            </a:extLst>
          </p:cNvPr>
          <p:cNvSpPr txBox="1"/>
          <p:nvPr/>
        </p:nvSpPr>
        <p:spPr>
          <a:xfrm>
            <a:off x="1211138" y="1239167"/>
            <a:ext cx="10980862" cy="2573143"/>
          </a:xfrm>
          <a:prstGeom prst="rect">
            <a:avLst/>
          </a:prstGeom>
          <a:noFill/>
        </p:spPr>
        <p:txBody>
          <a:bodyPr wrap="square" rtlCol="0" anchor="t">
            <a:noAutofit/>
          </a:bodyPr>
          <a:lstStyle/>
          <a:p>
            <a:r>
              <a:rPr lang="en-US" sz="5600" kern="2600" dirty="0">
                <a:solidFill>
                  <a:schemeClr val="bg1"/>
                </a:solidFill>
                <a:latin typeface="+mj-lt"/>
              </a:rPr>
              <a:t>Overview:</a:t>
            </a:r>
          </a:p>
          <a:p>
            <a:r>
              <a:rPr lang="en-US" sz="5600" kern="2600" dirty="0">
                <a:solidFill>
                  <a:schemeClr val="bg1"/>
                </a:solidFill>
                <a:latin typeface="+mj-lt"/>
              </a:rPr>
              <a:t>Results-Based Accountability/Facilitation Models (RBA and RBF)</a:t>
            </a:r>
          </a:p>
        </p:txBody>
      </p:sp>
      <p:cxnSp>
        <p:nvCxnSpPr>
          <p:cNvPr id="5" name="Straight Connector 4">
            <a:extLst>
              <a:ext uri="{FF2B5EF4-FFF2-40B4-BE49-F238E27FC236}">
                <a16:creationId xmlns:a16="http://schemas.microsoft.com/office/drawing/2014/main" id="{703E9C77-FD46-4C78-9E34-61832B6E92D1}"/>
              </a:ext>
            </a:extLst>
          </p:cNvPr>
          <p:cNvCxnSpPr>
            <a:cxnSpLocks/>
          </p:cNvCxnSpPr>
          <p:nvPr/>
        </p:nvCxnSpPr>
        <p:spPr>
          <a:xfrm>
            <a:off x="1170140" y="1509486"/>
            <a:ext cx="0" cy="296091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Audio 9">
            <a:hlinkClick r:id="" action="ppaction://media"/>
            <a:extLst>
              <a:ext uri="{FF2B5EF4-FFF2-40B4-BE49-F238E27FC236}">
                <a16:creationId xmlns:a16="http://schemas.microsoft.com/office/drawing/2014/main" id="{A7E9FD23-48BE-4EBD-8ABE-D509A55481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49950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BD017F4-14B6-471F-A877-790CE745B698}"/>
              </a:ext>
            </a:extLst>
          </p:cNvPr>
          <p:cNvGrpSpPr/>
          <p:nvPr/>
        </p:nvGrpSpPr>
        <p:grpSpPr>
          <a:xfrm>
            <a:off x="0" y="6511269"/>
            <a:ext cx="12212754" cy="474071"/>
            <a:chOff x="-28000" y="6622535"/>
            <a:chExt cx="12212754" cy="474071"/>
          </a:xfrm>
          <a:solidFill>
            <a:srgbClr val="006271"/>
          </a:solidFill>
        </p:grpSpPr>
        <p:sp>
          <p:nvSpPr>
            <p:cNvPr id="8" name="Rectangle 7">
              <a:extLst>
                <a:ext uri="{FF2B5EF4-FFF2-40B4-BE49-F238E27FC236}">
                  <a16:creationId xmlns:a16="http://schemas.microsoft.com/office/drawing/2014/main" id="{00669A35-201E-46DA-97D1-ECAE7B3506A7}"/>
                </a:ext>
              </a:extLst>
            </p:cNvPr>
            <p:cNvSpPr/>
            <p:nvPr/>
          </p:nvSpPr>
          <p:spPr>
            <a:xfrm>
              <a:off x="-28000" y="6622535"/>
              <a:ext cx="4059936" cy="4740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233AEEE-D6D3-48A4-8FCC-6716FBEEE783}"/>
                </a:ext>
              </a:extLst>
            </p:cNvPr>
            <p:cNvSpPr/>
            <p:nvPr/>
          </p:nvSpPr>
          <p:spPr>
            <a:xfrm>
              <a:off x="4051204" y="6622535"/>
              <a:ext cx="4059936" cy="474071"/>
            </a:xfrm>
            <a:prstGeom prst="rect">
              <a:avLst/>
            </a:prstGeom>
            <a:solidFill>
              <a:srgbClr val="70A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99058A-9DDA-4966-9D84-7DB5E19DCAD4}"/>
                </a:ext>
              </a:extLst>
            </p:cNvPr>
            <p:cNvSpPr/>
            <p:nvPr/>
          </p:nvSpPr>
          <p:spPr>
            <a:xfrm>
              <a:off x="8124818" y="6622535"/>
              <a:ext cx="4059936" cy="474071"/>
            </a:xfrm>
            <a:prstGeom prst="rect">
              <a:avLst/>
            </a:prstGeom>
            <a:solidFill>
              <a:srgbClr val="73C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B2BBDE8E-6A9F-4A2B-B716-38F8084C5C4D}"/>
              </a:ext>
            </a:extLst>
          </p:cNvPr>
          <p:cNvSpPr txBox="1"/>
          <p:nvPr/>
        </p:nvSpPr>
        <p:spPr>
          <a:xfrm>
            <a:off x="246600" y="350839"/>
            <a:ext cx="11451914" cy="1323439"/>
          </a:xfrm>
          <a:prstGeom prst="rect">
            <a:avLst/>
          </a:prstGeom>
          <a:noFill/>
        </p:spPr>
        <p:txBody>
          <a:bodyPr wrap="square" rtlCol="0">
            <a:spAutoFit/>
          </a:bodyPr>
          <a:lstStyle/>
          <a:p>
            <a:pPr algn="ctr"/>
            <a:r>
              <a:rPr lang="en-US" sz="4000" b="1" dirty="0">
                <a:solidFill>
                  <a:srgbClr val="006271"/>
                </a:solidFill>
              </a:rPr>
              <a:t>5-2-2 of RESULTS COUNT</a:t>
            </a:r>
            <a:r>
              <a:rPr lang="en-US" sz="4000" b="1" baseline="30000" dirty="0">
                <a:solidFill>
                  <a:srgbClr val="006271"/>
                </a:solidFill>
              </a:rPr>
              <a:t>TM</a:t>
            </a:r>
          </a:p>
          <a:p>
            <a:endParaRPr lang="en-US" sz="4000" dirty="0">
              <a:solidFill>
                <a:srgbClr val="006271"/>
              </a:solidFill>
            </a:endParaRPr>
          </a:p>
        </p:txBody>
      </p:sp>
      <p:sp>
        <p:nvSpPr>
          <p:cNvPr id="3" name="TextBox 2">
            <a:extLst>
              <a:ext uri="{FF2B5EF4-FFF2-40B4-BE49-F238E27FC236}">
                <a16:creationId xmlns:a16="http://schemas.microsoft.com/office/drawing/2014/main" id="{7CC154DF-F08F-4301-AC4F-34EF9274F87E}"/>
              </a:ext>
            </a:extLst>
          </p:cNvPr>
          <p:cNvSpPr txBox="1"/>
          <p:nvPr/>
        </p:nvSpPr>
        <p:spPr>
          <a:xfrm>
            <a:off x="246600" y="1012558"/>
            <a:ext cx="11620903" cy="2739211"/>
          </a:xfrm>
          <a:prstGeom prst="rect">
            <a:avLst/>
          </a:prstGeom>
          <a:noFill/>
        </p:spPr>
        <p:txBody>
          <a:bodyPr wrap="square" rtlCol="0">
            <a:spAutoFit/>
          </a:bodyPr>
          <a:lstStyle/>
          <a:p>
            <a:pPr marL="0" indent="0">
              <a:buNone/>
            </a:pPr>
            <a:r>
              <a:rPr lang="en-US" sz="1600" b="1" dirty="0">
                <a:solidFill>
                  <a:srgbClr val="73C3D5"/>
                </a:solidFill>
              </a:rPr>
              <a:t>5 Core Competencies</a:t>
            </a:r>
          </a:p>
          <a:p>
            <a:pPr marL="385763" indent="-385763">
              <a:buFont typeface="+mj-lt"/>
              <a:buAutoNum type="arabicPeriod"/>
            </a:pPr>
            <a:r>
              <a:rPr lang="en-US" sz="1600" b="1" dirty="0">
                <a:solidFill>
                  <a:srgbClr val="006271"/>
                </a:solidFill>
              </a:rPr>
              <a:t>Be results-based and data-driven </a:t>
            </a:r>
            <a:r>
              <a:rPr lang="en-US" sz="1600" dirty="0">
                <a:solidFill>
                  <a:srgbClr val="55565A"/>
                </a:solidFill>
              </a:rPr>
              <a:t>with clear targets, data to assess progress and change course.  </a:t>
            </a:r>
          </a:p>
          <a:p>
            <a:pPr marL="385763" indent="-385763">
              <a:buFont typeface="+mj-lt"/>
              <a:buAutoNum type="arabicPeriod"/>
            </a:pPr>
            <a:r>
              <a:rPr lang="en-US" sz="1600" b="1" dirty="0">
                <a:solidFill>
                  <a:srgbClr val="006271"/>
                </a:solidFill>
              </a:rPr>
              <a:t>Acts on disparities to advance equitable opportunities</a:t>
            </a:r>
            <a:r>
              <a:rPr lang="en-US" sz="1600" dirty="0">
                <a:solidFill>
                  <a:srgbClr val="006271"/>
                </a:solidFill>
              </a:rPr>
              <a:t>. </a:t>
            </a:r>
            <a:r>
              <a:rPr lang="en-US" sz="1600" dirty="0">
                <a:solidFill>
                  <a:srgbClr val="55565A"/>
                </a:solidFill>
              </a:rPr>
              <a:t>Recognize that race, class and culture impact outcomes and opportunities for vulnerable children.</a:t>
            </a:r>
          </a:p>
          <a:p>
            <a:pPr marL="385763" indent="-385763">
              <a:buFont typeface="+mj-lt"/>
              <a:buAutoNum type="arabicPeriod"/>
            </a:pPr>
            <a:r>
              <a:rPr lang="en-US" sz="1600" b="1" dirty="0">
                <a:solidFill>
                  <a:srgbClr val="006271"/>
                </a:solidFill>
              </a:rPr>
              <a:t>Use oneself as an instrument of change </a:t>
            </a:r>
            <a:r>
              <a:rPr lang="en-US" sz="1600" dirty="0">
                <a:solidFill>
                  <a:srgbClr val="55565A"/>
                </a:solidFill>
              </a:rPr>
              <a:t>to move a result; individual leaders can lead from whatever position they hold. </a:t>
            </a:r>
          </a:p>
          <a:p>
            <a:pPr marL="385763" indent="-385763">
              <a:buFont typeface="+mj-lt"/>
              <a:buAutoNum type="arabicPeriod"/>
            </a:pPr>
            <a:r>
              <a:rPr lang="en-US" sz="1600" b="1" dirty="0">
                <a:solidFill>
                  <a:srgbClr val="006271"/>
                </a:solidFill>
              </a:rPr>
              <a:t>Master the skills of “adaptive leadership,” </a:t>
            </a:r>
            <a:r>
              <a:rPr lang="en-US" sz="1600" dirty="0">
                <a:solidFill>
                  <a:srgbClr val="55565A"/>
                </a:solidFill>
              </a:rPr>
              <a:t>awareness of how values, habits, beliefs, attitudes and behaviors impact action for results.</a:t>
            </a:r>
          </a:p>
          <a:p>
            <a:pPr marL="385763" indent="-385763">
              <a:buFont typeface="+mj-lt"/>
              <a:buAutoNum type="arabicPeriod"/>
            </a:pPr>
            <a:r>
              <a:rPr lang="en-US" sz="1600" b="1" dirty="0">
                <a:solidFill>
                  <a:srgbClr val="006271"/>
                </a:solidFill>
              </a:rPr>
              <a:t>Collaborate with others, </a:t>
            </a:r>
            <a:r>
              <a:rPr lang="en-US" sz="1600" dirty="0">
                <a:solidFill>
                  <a:srgbClr val="55565A"/>
                </a:solidFill>
              </a:rPr>
              <a:t>understanding that the capacity to build consensus and make group decisions enables leaders to align their actions and move work forward to achieve results. </a:t>
            </a:r>
          </a:p>
          <a:p>
            <a:br>
              <a:rPr lang="en-US" sz="1400" dirty="0"/>
            </a:br>
            <a:endParaRPr lang="en-US" sz="1400" dirty="0"/>
          </a:p>
        </p:txBody>
      </p:sp>
      <p:sp>
        <p:nvSpPr>
          <p:cNvPr id="11" name="TextBox 10">
            <a:extLst>
              <a:ext uri="{FF2B5EF4-FFF2-40B4-BE49-F238E27FC236}">
                <a16:creationId xmlns:a16="http://schemas.microsoft.com/office/drawing/2014/main" id="{E03DE1C4-4B6F-4262-8772-A750E437D77F}"/>
              </a:ext>
            </a:extLst>
          </p:cNvPr>
          <p:cNvSpPr txBox="1"/>
          <p:nvPr/>
        </p:nvSpPr>
        <p:spPr>
          <a:xfrm>
            <a:off x="925927" y="3585864"/>
            <a:ext cx="4836244" cy="2277547"/>
          </a:xfrm>
          <a:prstGeom prst="rect">
            <a:avLst/>
          </a:prstGeom>
          <a:noFill/>
          <a:ln>
            <a:solidFill>
              <a:schemeClr val="tx1"/>
            </a:solidFill>
          </a:ln>
        </p:spPr>
        <p:txBody>
          <a:bodyPr wrap="square" rtlCol="0">
            <a:spAutoFit/>
          </a:bodyPr>
          <a:lstStyle/>
          <a:p>
            <a:r>
              <a:rPr lang="en-US" sz="1600" b="1" dirty="0">
                <a:solidFill>
                  <a:srgbClr val="73C3D5"/>
                </a:solidFill>
              </a:rPr>
              <a:t>2 Foundational Frameworks</a:t>
            </a:r>
          </a:p>
          <a:p>
            <a:r>
              <a:rPr lang="en-US" sz="1400" b="1" dirty="0">
                <a:solidFill>
                  <a:srgbClr val="006271"/>
                </a:solidFill>
              </a:rPr>
              <a:t>Theory of Aligned Contributions: </a:t>
            </a:r>
            <a:r>
              <a:rPr lang="en-US" sz="1400" dirty="0">
                <a:solidFill>
                  <a:srgbClr val="55565A"/>
                </a:solidFill>
              </a:rPr>
              <a:t>The right group of leaders using specific skills to align actions and make contributions from role will result in measurable population level change.</a:t>
            </a:r>
          </a:p>
          <a:p>
            <a:endParaRPr lang="en-US" sz="1400" dirty="0"/>
          </a:p>
          <a:p>
            <a:r>
              <a:rPr lang="en-US" sz="1400" b="1" dirty="0">
                <a:solidFill>
                  <a:srgbClr val="006271"/>
                </a:solidFill>
              </a:rPr>
              <a:t>Person-Role-System: </a:t>
            </a:r>
            <a:r>
              <a:rPr lang="en-US" sz="1400" dirty="0">
                <a:solidFill>
                  <a:srgbClr val="55565A"/>
                </a:solidFill>
              </a:rPr>
              <a:t>Leadership is influenced by individual preferences, professional experiences, and the role one plays in formal and informal systems.</a:t>
            </a:r>
          </a:p>
          <a:p>
            <a:endParaRPr lang="en-US" sz="1400" dirty="0">
              <a:solidFill>
                <a:srgbClr val="55565A"/>
              </a:solidFill>
            </a:endParaRPr>
          </a:p>
        </p:txBody>
      </p:sp>
      <p:sp>
        <p:nvSpPr>
          <p:cNvPr id="12" name="TextBox 11">
            <a:extLst>
              <a:ext uri="{FF2B5EF4-FFF2-40B4-BE49-F238E27FC236}">
                <a16:creationId xmlns:a16="http://schemas.microsoft.com/office/drawing/2014/main" id="{C412BA59-1F7B-407D-986E-41B5752FA58C}"/>
              </a:ext>
            </a:extLst>
          </p:cNvPr>
          <p:cNvSpPr txBox="1"/>
          <p:nvPr/>
        </p:nvSpPr>
        <p:spPr>
          <a:xfrm>
            <a:off x="5762171" y="3585864"/>
            <a:ext cx="4768455" cy="2277547"/>
          </a:xfrm>
          <a:prstGeom prst="rect">
            <a:avLst/>
          </a:prstGeom>
          <a:noFill/>
          <a:ln>
            <a:solidFill>
              <a:schemeClr val="tx1"/>
            </a:solidFill>
          </a:ln>
        </p:spPr>
        <p:txBody>
          <a:bodyPr wrap="square" rtlCol="0">
            <a:spAutoFit/>
          </a:bodyPr>
          <a:lstStyle/>
          <a:p>
            <a:r>
              <a:rPr lang="en-US" sz="1600" b="1" dirty="0">
                <a:solidFill>
                  <a:srgbClr val="73C3D5"/>
                </a:solidFill>
              </a:rPr>
              <a:t>2 Foundational Skills</a:t>
            </a:r>
          </a:p>
          <a:p>
            <a:r>
              <a:rPr lang="en-US" sz="1400" b="1" dirty="0">
                <a:solidFill>
                  <a:srgbClr val="006271"/>
                </a:solidFill>
              </a:rPr>
              <a:t>Results-Based Accountability: </a:t>
            </a:r>
            <a:r>
              <a:rPr lang="en-US" sz="1400" dirty="0">
                <a:solidFill>
                  <a:srgbClr val="55565A"/>
                </a:solidFill>
              </a:rPr>
              <a:t>Differentiates population and program level results, uses data to develop impactful strategies and tracks whether work is contributing to results.</a:t>
            </a:r>
          </a:p>
          <a:p>
            <a:endParaRPr lang="en-US" sz="1400" dirty="0"/>
          </a:p>
          <a:p>
            <a:r>
              <a:rPr lang="en-US" sz="1400" b="1" dirty="0">
                <a:solidFill>
                  <a:srgbClr val="006271"/>
                </a:solidFill>
              </a:rPr>
              <a:t>Results-Based Facilitation: </a:t>
            </a:r>
            <a:r>
              <a:rPr lang="en-US" sz="1400" dirty="0">
                <a:solidFill>
                  <a:srgbClr val="55565A"/>
                </a:solidFill>
              </a:rPr>
              <a:t>Leaders design, lead and contribute to meetings that move groups from talk to action and hold participants accountable for advancing the work.</a:t>
            </a:r>
          </a:p>
        </p:txBody>
      </p:sp>
      <p:sp>
        <p:nvSpPr>
          <p:cNvPr id="4" name="TextBox 3">
            <a:extLst>
              <a:ext uri="{FF2B5EF4-FFF2-40B4-BE49-F238E27FC236}">
                <a16:creationId xmlns:a16="http://schemas.microsoft.com/office/drawing/2014/main" id="{8ED34AE0-B902-420F-A0AD-7B735D9F3012}"/>
              </a:ext>
            </a:extLst>
          </p:cNvPr>
          <p:cNvSpPr txBox="1"/>
          <p:nvPr/>
        </p:nvSpPr>
        <p:spPr>
          <a:xfrm>
            <a:off x="365759" y="6033093"/>
            <a:ext cx="11620903" cy="276999"/>
          </a:xfrm>
          <a:prstGeom prst="rect">
            <a:avLst/>
          </a:prstGeom>
          <a:noFill/>
        </p:spPr>
        <p:txBody>
          <a:bodyPr wrap="square" rtlCol="0">
            <a:spAutoFit/>
          </a:bodyPr>
          <a:lstStyle/>
          <a:p>
            <a:r>
              <a:rPr lang="en-US" sz="1200" dirty="0"/>
              <a:t>Results </a:t>
            </a:r>
            <a:r>
              <a:rPr lang="en-US" sz="1200" dirty="0" err="1"/>
              <a:t>Count</a:t>
            </a:r>
            <a:r>
              <a:rPr lang="en-US" sz="1200" baseline="30000" dirty="0" err="1"/>
              <a:t>TM</a:t>
            </a:r>
            <a:r>
              <a:rPr lang="en-US" sz="1200" dirty="0"/>
              <a:t> is The Annie E. Casey Foundation’s (AECF) program for teaching and spreading the Results-Based Model. AECF developed the 5-2-2 Framework.</a:t>
            </a:r>
          </a:p>
        </p:txBody>
      </p:sp>
      <p:pic>
        <p:nvPicPr>
          <p:cNvPr id="6" name="Audio 5">
            <a:hlinkClick r:id="" action="ppaction://media"/>
            <a:extLst>
              <a:ext uri="{FF2B5EF4-FFF2-40B4-BE49-F238E27FC236}">
                <a16:creationId xmlns:a16="http://schemas.microsoft.com/office/drawing/2014/main" id="{D108D153-EF2D-4EA9-B902-5D72FCA1BE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748109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2419" y="279400"/>
            <a:ext cx="11907417" cy="784290"/>
          </a:xfrm>
        </p:spPr>
        <p:txBody>
          <a:bodyPr>
            <a:normAutofit/>
          </a:bodyPr>
          <a:lstStyle/>
          <a:p>
            <a:pPr algn="ctr"/>
            <a:r>
              <a:rPr lang="en-US" b="1" dirty="0">
                <a:solidFill>
                  <a:srgbClr val="006271"/>
                </a:solidFill>
                <a:latin typeface="Calibri" panose="020F0502020204030204" pitchFamily="34" charset="0"/>
                <a:cs typeface="Calibri" panose="020F0502020204030204" pitchFamily="34" charset="0"/>
              </a:rPr>
              <a:t>The Theory of Aligned Contributions</a:t>
            </a:r>
            <a:r>
              <a:rPr lang="en-US" b="1" baseline="30000" dirty="0">
                <a:solidFill>
                  <a:srgbClr val="006271"/>
                </a:solidFill>
                <a:latin typeface="Calibri" panose="020F0502020204030204" pitchFamily="34" charset="0"/>
                <a:cs typeface="Calibri" panose="020F0502020204030204" pitchFamily="34" charset="0"/>
              </a:rPr>
              <a:t>*</a:t>
            </a:r>
            <a:endParaRPr lang="en-US" b="1" dirty="0">
              <a:solidFill>
                <a:srgbClr val="006271"/>
              </a:solidFill>
              <a:latin typeface="Calibri" panose="020F0502020204030204" pitchFamily="34" charset="0"/>
              <a:cs typeface="Calibri" panose="020F0502020204030204" pitchFamily="34" charset="0"/>
            </a:endParaRPr>
          </a:p>
        </p:txBody>
      </p:sp>
      <p:sp>
        <p:nvSpPr>
          <p:cNvPr id="6" name="Content Placeholder 2"/>
          <p:cNvSpPr>
            <a:spLocks noGrp="1"/>
          </p:cNvSpPr>
          <p:nvPr>
            <p:ph idx="1"/>
          </p:nvPr>
        </p:nvSpPr>
        <p:spPr>
          <a:xfrm>
            <a:off x="1116953" y="1442299"/>
            <a:ext cx="4733504" cy="4221383"/>
          </a:xfrm>
        </p:spPr>
        <p:txBody>
          <a:bodyPr>
            <a:noAutofit/>
          </a:bodyPr>
          <a:lstStyle/>
          <a:p>
            <a:pPr marL="0" indent="0">
              <a:lnSpc>
                <a:spcPct val="100000"/>
              </a:lnSpc>
              <a:spcAft>
                <a:spcPts val="1800"/>
              </a:spcAft>
              <a:buClr>
                <a:srgbClr val="CC0000"/>
              </a:buClr>
              <a:buNone/>
            </a:pPr>
            <a:r>
              <a:rPr lang="en-US" sz="2000" b="1" dirty="0">
                <a:solidFill>
                  <a:srgbClr val="73C3D5"/>
                </a:solidFill>
                <a:latin typeface="Calibri" panose="020F0502020204030204" pitchFamily="34" charset="0"/>
                <a:cs typeface="Calibri" panose="020F0502020204030204" pitchFamily="34" charset="0"/>
              </a:rPr>
              <a:t>The Call to Action: </a:t>
            </a:r>
            <a:r>
              <a:rPr lang="en-US" sz="2000" dirty="0">
                <a:solidFill>
                  <a:srgbClr val="55565A"/>
                </a:solidFill>
                <a:latin typeface="Calibri" panose="020F0502020204030204" pitchFamily="34" charset="0"/>
                <a:cs typeface="Calibri" panose="020F0502020204030204" pitchFamily="34" charset="0"/>
              </a:rPr>
              <a:t>Leaders place population results at the center of their work with a sense of urgency.</a:t>
            </a:r>
          </a:p>
          <a:p>
            <a:pPr marL="0" indent="0">
              <a:lnSpc>
                <a:spcPct val="100000"/>
              </a:lnSpc>
              <a:spcAft>
                <a:spcPts val="1800"/>
              </a:spcAft>
              <a:buClr>
                <a:srgbClr val="CC0000"/>
              </a:buClr>
              <a:buNone/>
            </a:pPr>
            <a:r>
              <a:rPr lang="en-US" sz="2000" b="1" dirty="0">
                <a:solidFill>
                  <a:srgbClr val="73C3D5"/>
                </a:solidFill>
                <a:latin typeface="Calibri" panose="020F0502020204030204" pitchFamily="34" charset="0"/>
                <a:cs typeface="Calibri" panose="020F0502020204030204" pitchFamily="34" charset="0"/>
              </a:rPr>
              <a:t>The Container</a:t>
            </a:r>
            <a:r>
              <a:rPr lang="en-US" sz="2000" dirty="0">
                <a:solidFill>
                  <a:srgbClr val="73C3D5"/>
                </a:solidFill>
                <a:latin typeface="Calibri" panose="020F0502020204030204" pitchFamily="34" charset="0"/>
                <a:cs typeface="Calibri" panose="020F0502020204030204" pitchFamily="34" charset="0"/>
              </a:rPr>
              <a:t>: </a:t>
            </a:r>
            <a:r>
              <a:rPr lang="en-US" sz="2000" dirty="0">
                <a:solidFill>
                  <a:srgbClr val="55565A"/>
                </a:solidFill>
                <a:latin typeface="Calibri" panose="020F0502020204030204" pitchFamily="34" charset="0"/>
                <a:cs typeface="Calibri" panose="020F0502020204030204" pitchFamily="34" charset="0"/>
              </a:rPr>
              <a:t>The place, time and tools to accelerate results.</a:t>
            </a:r>
          </a:p>
          <a:p>
            <a:pPr marL="0" indent="0">
              <a:lnSpc>
                <a:spcPct val="100000"/>
              </a:lnSpc>
              <a:spcAft>
                <a:spcPts val="1800"/>
              </a:spcAft>
              <a:buClr>
                <a:srgbClr val="CC0000"/>
              </a:buClr>
              <a:buNone/>
            </a:pPr>
            <a:r>
              <a:rPr lang="en-US" sz="2000" b="1" dirty="0">
                <a:solidFill>
                  <a:srgbClr val="73C3D5"/>
                </a:solidFill>
                <a:latin typeface="Calibri" panose="020F0502020204030204" pitchFamily="34" charset="0"/>
                <a:cs typeface="Calibri" panose="020F0502020204030204" pitchFamily="34" charset="0"/>
              </a:rPr>
              <a:t>The Capacity to Collaborate: </a:t>
            </a:r>
            <a:r>
              <a:rPr lang="en-US" sz="2000" dirty="0">
                <a:solidFill>
                  <a:srgbClr val="55565A"/>
                </a:solidFill>
                <a:latin typeface="Calibri" panose="020F0502020204030204" pitchFamily="34" charset="0"/>
                <a:cs typeface="Calibri" panose="020F0502020204030204" pitchFamily="34" charset="0"/>
              </a:rPr>
              <a:t>Leaders use Results-Based skills and competencies to hold individual and collective accountability for equitable results at the population level and their contribution to those equitable results.</a:t>
            </a:r>
          </a:p>
        </p:txBody>
      </p:sp>
      <p:sp>
        <p:nvSpPr>
          <p:cNvPr id="8" name="TextBox 7"/>
          <p:cNvSpPr txBox="1"/>
          <p:nvPr/>
        </p:nvSpPr>
        <p:spPr>
          <a:xfrm>
            <a:off x="7322545" y="5663682"/>
            <a:ext cx="2959502" cy="369332"/>
          </a:xfrm>
          <a:prstGeom prst="rect">
            <a:avLst/>
          </a:prstGeom>
          <a:noFill/>
        </p:spPr>
        <p:txBody>
          <a:bodyPr wrap="square" rtlCol="0">
            <a:spAutoFit/>
          </a:bodyPr>
          <a:lstStyle/>
          <a:p>
            <a:r>
              <a:rPr lang="en-US" sz="900" dirty="0">
                <a:latin typeface="Calibri Regular" charset="0"/>
                <a:cs typeface="Calibri Regular" charset="0"/>
              </a:rPr>
              <a:t>*</a:t>
            </a:r>
            <a:r>
              <a:rPr lang="en-US" sz="900" i="1" dirty="0">
                <a:latin typeface="Calibri Regular" charset="0"/>
                <a:cs typeface="Calibri Regular" charset="0"/>
              </a:rPr>
              <a:t>Theory of Aligned Contributions</a:t>
            </a:r>
            <a:r>
              <a:rPr lang="en-US" sz="900" dirty="0">
                <a:latin typeface="Calibri Regular" charset="0"/>
                <a:cs typeface="Calibri Regular" charset="0"/>
              </a:rPr>
              <a:t>, Jolie Bain Pillsbury</a:t>
            </a:r>
          </a:p>
          <a:p>
            <a:r>
              <a:rPr lang="en-US" sz="900" dirty="0">
                <a:latin typeface="Calibri Regular" charset="0"/>
                <a:cs typeface="Calibri Regular" charset="0"/>
              </a:rPr>
              <a:t>http://</a:t>
            </a:r>
            <a:r>
              <a:rPr lang="en-US" sz="900" dirty="0" err="1">
                <a:latin typeface="Calibri Regular" charset="0"/>
                <a:cs typeface="Calibri Regular" charset="0"/>
              </a:rPr>
              <a:t>www.sherbrookeconsulting.com</a:t>
            </a:r>
            <a:r>
              <a:rPr lang="en-US" sz="900" dirty="0">
                <a:latin typeface="Calibri Regular" charset="0"/>
                <a:cs typeface="Calibri Regular" charset="0"/>
              </a:rPr>
              <a:t>/products/</a:t>
            </a:r>
            <a:r>
              <a:rPr lang="en-US" sz="900" dirty="0" err="1">
                <a:latin typeface="Calibri Regular" charset="0"/>
                <a:cs typeface="Calibri Regular" charset="0"/>
              </a:rPr>
              <a:t>TOAC.pdf</a:t>
            </a:r>
            <a:endParaRPr lang="en-US" sz="900" dirty="0">
              <a:latin typeface="Calibri Regular" charset="0"/>
              <a:cs typeface="Calibri Regular" charset="0"/>
            </a:endParaRPr>
          </a:p>
        </p:txBody>
      </p:sp>
      <p:pic>
        <p:nvPicPr>
          <p:cNvPr id="3" name="Picture 2">
            <a:extLst>
              <a:ext uri="{FF2B5EF4-FFF2-40B4-BE49-F238E27FC236}">
                <a16:creationId xmlns:a16="http://schemas.microsoft.com/office/drawing/2014/main" id="{F53D195C-A06D-4883-B9EF-3CEFEA63730A}"/>
              </a:ext>
            </a:extLst>
          </p:cNvPr>
          <p:cNvPicPr>
            <a:picLocks noChangeAspect="1"/>
          </p:cNvPicPr>
          <p:nvPr/>
        </p:nvPicPr>
        <p:blipFill>
          <a:blip r:embed="rId5"/>
          <a:stretch>
            <a:fillRect/>
          </a:stretch>
        </p:blipFill>
        <p:spPr>
          <a:xfrm>
            <a:off x="6341545" y="1389912"/>
            <a:ext cx="4921503" cy="4273770"/>
          </a:xfrm>
          <a:prstGeom prst="rect">
            <a:avLst/>
          </a:prstGeom>
        </p:spPr>
      </p:pic>
      <p:sp>
        <p:nvSpPr>
          <p:cNvPr id="9" name="TextBox 8">
            <a:extLst>
              <a:ext uri="{FF2B5EF4-FFF2-40B4-BE49-F238E27FC236}">
                <a16:creationId xmlns:a16="http://schemas.microsoft.com/office/drawing/2014/main" id="{895DF882-EFCB-4D52-A420-B511226AB259}"/>
              </a:ext>
            </a:extLst>
          </p:cNvPr>
          <p:cNvSpPr txBox="1"/>
          <p:nvPr/>
        </p:nvSpPr>
        <p:spPr>
          <a:xfrm>
            <a:off x="7322545" y="6223919"/>
            <a:ext cx="4671022" cy="276999"/>
          </a:xfrm>
          <a:prstGeom prst="rect">
            <a:avLst/>
          </a:prstGeom>
          <a:noFill/>
        </p:spPr>
        <p:txBody>
          <a:bodyPr wrap="none" rtlCol="0">
            <a:spAutoFit/>
          </a:bodyPr>
          <a:lstStyle/>
          <a:p>
            <a:r>
              <a:rPr lang="en-US" sz="1200" dirty="0"/>
              <a:t>Adapted from slides contributed by Sheila Weber, The OCL Group</a:t>
            </a:r>
          </a:p>
        </p:txBody>
      </p:sp>
      <p:pic>
        <p:nvPicPr>
          <p:cNvPr id="11" name="Audio 10">
            <a:hlinkClick r:id="" action="ppaction://media"/>
            <a:extLst>
              <a:ext uri="{FF2B5EF4-FFF2-40B4-BE49-F238E27FC236}">
                <a16:creationId xmlns:a16="http://schemas.microsoft.com/office/drawing/2014/main" id="{BF8A8E3D-0FF0-4EF4-9AE7-7769A4EAEC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287696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14973A6-B6E0-4535-BA64-BA130E0F64C2}"/>
              </a:ext>
            </a:extLst>
          </p:cNvPr>
          <p:cNvSpPr txBox="1">
            <a:spLocks/>
          </p:cNvSpPr>
          <p:nvPr/>
        </p:nvSpPr>
        <p:spPr>
          <a:xfrm>
            <a:off x="0" y="365126"/>
            <a:ext cx="12192000" cy="958346"/>
          </a:xfrm>
          <a:prstGeom prst="rect">
            <a:avLst/>
          </a:prstGeom>
          <a:solidFill>
            <a:srgbClr val="73C3D5"/>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solidFill>
                  <a:schemeClr val="bg1"/>
                </a:solidFill>
              </a:rPr>
              <a:t>Theory of Aligned Contributions</a:t>
            </a:r>
          </a:p>
        </p:txBody>
      </p:sp>
      <p:sp>
        <p:nvSpPr>
          <p:cNvPr id="9" name="TextBox 8">
            <a:extLst>
              <a:ext uri="{FF2B5EF4-FFF2-40B4-BE49-F238E27FC236}">
                <a16:creationId xmlns:a16="http://schemas.microsoft.com/office/drawing/2014/main" id="{28413134-27E5-4D52-BD12-926FA98199BD}"/>
              </a:ext>
            </a:extLst>
          </p:cNvPr>
          <p:cNvSpPr txBox="1"/>
          <p:nvPr/>
        </p:nvSpPr>
        <p:spPr>
          <a:xfrm>
            <a:off x="3917383" y="1494425"/>
            <a:ext cx="4357234" cy="958347"/>
          </a:xfrm>
          <a:prstGeom prst="rect">
            <a:avLst/>
          </a:prstGeom>
          <a:noFill/>
          <a:ln>
            <a:solidFill>
              <a:schemeClr val="tx1"/>
            </a:solidFill>
          </a:ln>
        </p:spPr>
        <p:txBody>
          <a:bodyPr wrap="square" rtlCol="0" anchor="ctr" anchorCtr="0">
            <a:noAutofit/>
          </a:bodyPr>
          <a:lstStyle/>
          <a:p>
            <a:pPr algn="ctr"/>
            <a:r>
              <a:rPr lang="en-US"/>
              <a:t>Measurable Population Level Improvement on a Condition of </a:t>
            </a:r>
            <a:br>
              <a:rPr lang="en-US"/>
            </a:br>
            <a:r>
              <a:rPr lang="en-US"/>
              <a:t>Well-Being for Children and Families</a:t>
            </a:r>
          </a:p>
        </p:txBody>
      </p:sp>
      <p:sp>
        <p:nvSpPr>
          <p:cNvPr id="10" name="TextBox 9">
            <a:extLst>
              <a:ext uri="{FF2B5EF4-FFF2-40B4-BE49-F238E27FC236}">
                <a16:creationId xmlns:a16="http://schemas.microsoft.com/office/drawing/2014/main" id="{06866228-845E-42C9-92C7-E5CA35553D30}"/>
              </a:ext>
            </a:extLst>
          </p:cNvPr>
          <p:cNvSpPr txBox="1"/>
          <p:nvPr/>
        </p:nvSpPr>
        <p:spPr>
          <a:xfrm>
            <a:off x="8147517" y="3106109"/>
            <a:ext cx="3422781" cy="517359"/>
          </a:xfrm>
          <a:prstGeom prst="rect">
            <a:avLst/>
          </a:prstGeom>
          <a:noFill/>
          <a:ln>
            <a:solidFill>
              <a:schemeClr val="tx1"/>
            </a:solidFill>
          </a:ln>
        </p:spPr>
        <p:txBody>
          <a:bodyPr wrap="square" rtlCol="0" anchor="ctr" anchorCtr="0">
            <a:noAutofit/>
          </a:bodyPr>
          <a:lstStyle/>
          <a:p>
            <a:r>
              <a:rPr lang="en-US"/>
              <a:t>Focus on a Measurable Result</a:t>
            </a:r>
          </a:p>
        </p:txBody>
      </p:sp>
      <p:sp>
        <p:nvSpPr>
          <p:cNvPr id="11" name="TextBox 10">
            <a:extLst>
              <a:ext uri="{FF2B5EF4-FFF2-40B4-BE49-F238E27FC236}">
                <a16:creationId xmlns:a16="http://schemas.microsoft.com/office/drawing/2014/main" id="{96009012-4456-46B7-AEF2-30CEF7A37274}"/>
              </a:ext>
            </a:extLst>
          </p:cNvPr>
          <p:cNvSpPr txBox="1"/>
          <p:nvPr/>
        </p:nvSpPr>
        <p:spPr>
          <a:xfrm>
            <a:off x="4304850" y="2711314"/>
            <a:ext cx="3582301" cy="1339317"/>
          </a:xfrm>
          <a:prstGeom prst="rect">
            <a:avLst/>
          </a:prstGeom>
          <a:noFill/>
          <a:ln>
            <a:solidFill>
              <a:schemeClr val="tx1"/>
            </a:solidFill>
          </a:ln>
        </p:spPr>
        <p:txBody>
          <a:bodyPr wrap="square" rtlCol="0" anchor="ctr" anchorCtr="0">
            <a:noAutofit/>
          </a:bodyPr>
          <a:lstStyle/>
          <a:p>
            <a:pPr algn="ctr">
              <a:spcAft>
                <a:spcPts val="800"/>
              </a:spcAft>
            </a:pPr>
            <a:r>
              <a:rPr lang="en-US"/>
              <a:t>Aligned Contributions</a:t>
            </a:r>
          </a:p>
          <a:p>
            <a:pPr algn="ctr">
              <a:spcAft>
                <a:spcPts val="1200"/>
              </a:spcAft>
            </a:pPr>
            <a:r>
              <a:rPr lang="en-US"/>
              <a:t>Leaders from Across Sectors Take Aligned Action at a Specified Scope and Scale</a:t>
            </a:r>
          </a:p>
        </p:txBody>
      </p:sp>
      <p:sp>
        <p:nvSpPr>
          <p:cNvPr id="12" name="TextBox 11">
            <a:extLst>
              <a:ext uri="{FF2B5EF4-FFF2-40B4-BE49-F238E27FC236}">
                <a16:creationId xmlns:a16="http://schemas.microsoft.com/office/drawing/2014/main" id="{3CF1480A-2C5F-4273-9479-27EC401384B3}"/>
              </a:ext>
            </a:extLst>
          </p:cNvPr>
          <p:cNvSpPr txBox="1"/>
          <p:nvPr/>
        </p:nvSpPr>
        <p:spPr>
          <a:xfrm>
            <a:off x="1291071" y="2842809"/>
            <a:ext cx="2761045" cy="780659"/>
          </a:xfrm>
          <a:prstGeom prst="rect">
            <a:avLst/>
          </a:prstGeom>
          <a:noFill/>
          <a:ln>
            <a:solidFill>
              <a:schemeClr val="tx1"/>
            </a:solidFill>
          </a:ln>
        </p:spPr>
        <p:txBody>
          <a:bodyPr wrap="square" rtlCol="0" anchor="ctr" anchorCtr="0">
            <a:noAutofit/>
          </a:bodyPr>
          <a:lstStyle/>
          <a:p>
            <a:r>
              <a:rPr lang="en-US"/>
              <a:t>A Sense of Urgency</a:t>
            </a:r>
          </a:p>
          <a:p>
            <a:r>
              <a:rPr lang="en-US"/>
              <a:t>     </a:t>
            </a:r>
            <a:r>
              <a:rPr lang="en-US" sz="1600"/>
              <a:t>Public Accountability</a:t>
            </a:r>
          </a:p>
        </p:txBody>
      </p:sp>
      <p:sp>
        <p:nvSpPr>
          <p:cNvPr id="13" name="TextBox 12">
            <a:extLst>
              <a:ext uri="{FF2B5EF4-FFF2-40B4-BE49-F238E27FC236}">
                <a16:creationId xmlns:a16="http://schemas.microsoft.com/office/drawing/2014/main" id="{9AC1415A-3888-4651-AFDD-48814037922B}"/>
              </a:ext>
            </a:extLst>
          </p:cNvPr>
          <p:cNvSpPr txBox="1"/>
          <p:nvPr/>
        </p:nvSpPr>
        <p:spPr>
          <a:xfrm>
            <a:off x="3435016" y="4309173"/>
            <a:ext cx="5321968" cy="1967300"/>
          </a:xfrm>
          <a:prstGeom prst="rect">
            <a:avLst/>
          </a:prstGeom>
          <a:noFill/>
          <a:ln>
            <a:solidFill>
              <a:schemeClr val="tx1"/>
            </a:solidFill>
          </a:ln>
        </p:spPr>
        <p:txBody>
          <a:bodyPr wrap="square" rtlCol="0" anchor="ctr" anchorCtr="0">
            <a:noAutofit/>
          </a:bodyPr>
          <a:lstStyle/>
          <a:p>
            <a:pPr algn="ctr">
              <a:spcAft>
                <a:spcPts val="800"/>
              </a:spcAft>
            </a:pPr>
            <a:r>
              <a:rPr lang="en-US"/>
              <a:t>Leaders Collaborate and Take a Skilled Approach</a:t>
            </a:r>
          </a:p>
          <a:p>
            <a:pPr algn="ctr">
              <a:spcAft>
                <a:spcPts val="800"/>
              </a:spcAft>
            </a:pPr>
            <a:r>
              <a:rPr lang="en-US"/>
              <a:t>Make Decisions Together</a:t>
            </a:r>
          </a:p>
          <a:p>
            <a:pPr algn="ctr">
              <a:spcAft>
                <a:spcPts val="800"/>
              </a:spcAft>
            </a:pPr>
            <a:r>
              <a:rPr lang="en-US"/>
              <a:t>Move From Talk to Action</a:t>
            </a:r>
          </a:p>
          <a:p>
            <a:pPr algn="ctr">
              <a:spcAft>
                <a:spcPts val="800"/>
              </a:spcAft>
            </a:pPr>
            <a:r>
              <a:rPr lang="en-US"/>
              <a:t>Do Adaptive Work</a:t>
            </a:r>
          </a:p>
          <a:p>
            <a:pPr algn="ctr">
              <a:spcAft>
                <a:spcPts val="800"/>
              </a:spcAft>
            </a:pPr>
            <a:r>
              <a:rPr lang="en-US"/>
              <a:t>Be Accountable for Making Measurable Difference</a:t>
            </a:r>
          </a:p>
        </p:txBody>
      </p:sp>
      <p:cxnSp>
        <p:nvCxnSpPr>
          <p:cNvPr id="17" name="Straight Arrow Connector 16">
            <a:extLst>
              <a:ext uri="{FF2B5EF4-FFF2-40B4-BE49-F238E27FC236}">
                <a16:creationId xmlns:a16="http://schemas.microsoft.com/office/drawing/2014/main" id="{3EF64BCC-EF36-44C7-82FE-CF3FCE075405}"/>
              </a:ext>
            </a:extLst>
          </p:cNvPr>
          <p:cNvCxnSpPr>
            <a:stCxn id="11" idx="0"/>
            <a:endCxn id="9" idx="2"/>
          </p:cNvCxnSpPr>
          <p:nvPr/>
        </p:nvCxnSpPr>
        <p:spPr>
          <a:xfrm flipH="1" flipV="1">
            <a:off x="6096000" y="2452772"/>
            <a:ext cx="1" cy="2585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2443D57-3E3E-476C-8BB4-C64F2B7C72A2}"/>
              </a:ext>
            </a:extLst>
          </p:cNvPr>
          <p:cNvCxnSpPr>
            <a:cxnSpLocks/>
          </p:cNvCxnSpPr>
          <p:nvPr/>
        </p:nvCxnSpPr>
        <p:spPr>
          <a:xfrm rot="16200000" flipH="1" flipV="1">
            <a:off x="8007660" y="3235517"/>
            <a:ext cx="1" cy="2585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760F395-118B-4747-9A7B-81228D2C56B4}"/>
              </a:ext>
            </a:extLst>
          </p:cNvPr>
          <p:cNvCxnSpPr>
            <a:cxnSpLocks/>
          </p:cNvCxnSpPr>
          <p:nvPr/>
        </p:nvCxnSpPr>
        <p:spPr>
          <a:xfrm rot="5400000" flipV="1">
            <a:off x="4188155" y="3103867"/>
            <a:ext cx="1" cy="2585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F8334ED-08FD-4E37-9504-2F3A06DECC38}"/>
              </a:ext>
            </a:extLst>
          </p:cNvPr>
          <p:cNvCxnSpPr/>
          <p:nvPr/>
        </p:nvCxnSpPr>
        <p:spPr>
          <a:xfrm flipH="1" flipV="1">
            <a:off x="6096000" y="4050631"/>
            <a:ext cx="1" cy="2585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EE8121A-B78E-4BA2-9908-DE10D8E6800F}"/>
              </a:ext>
            </a:extLst>
          </p:cNvPr>
          <p:cNvCxnSpPr>
            <a:cxnSpLocks/>
          </p:cNvCxnSpPr>
          <p:nvPr/>
        </p:nvCxnSpPr>
        <p:spPr>
          <a:xfrm flipV="1">
            <a:off x="8133117" y="3700688"/>
            <a:ext cx="580182" cy="575373"/>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8811F9A-5047-47B5-A631-FAC382E2F50A}"/>
              </a:ext>
            </a:extLst>
          </p:cNvPr>
          <p:cNvCxnSpPr>
            <a:cxnSpLocks/>
          </p:cNvCxnSpPr>
          <p:nvPr/>
        </p:nvCxnSpPr>
        <p:spPr>
          <a:xfrm rot="5400000" flipV="1">
            <a:off x="3488174" y="3703093"/>
            <a:ext cx="580182" cy="575373"/>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ACDF7764-43FB-4038-91EF-B761217EBEC1}"/>
              </a:ext>
            </a:extLst>
          </p:cNvPr>
          <p:cNvGrpSpPr/>
          <p:nvPr/>
        </p:nvGrpSpPr>
        <p:grpSpPr>
          <a:xfrm>
            <a:off x="0" y="6511269"/>
            <a:ext cx="12212754" cy="474071"/>
            <a:chOff x="-28000" y="6622535"/>
            <a:chExt cx="12212754" cy="474071"/>
          </a:xfrm>
          <a:solidFill>
            <a:srgbClr val="006271"/>
          </a:solidFill>
        </p:grpSpPr>
        <p:sp>
          <p:nvSpPr>
            <p:cNvPr id="23" name="Rectangle 22">
              <a:extLst>
                <a:ext uri="{FF2B5EF4-FFF2-40B4-BE49-F238E27FC236}">
                  <a16:creationId xmlns:a16="http://schemas.microsoft.com/office/drawing/2014/main" id="{FB1ABA6A-B4F0-4FD0-9452-F404DDC86FC5}"/>
                </a:ext>
              </a:extLst>
            </p:cNvPr>
            <p:cNvSpPr/>
            <p:nvPr/>
          </p:nvSpPr>
          <p:spPr>
            <a:xfrm>
              <a:off x="-28000" y="6622535"/>
              <a:ext cx="4059936" cy="4740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72104048-63E3-4BAF-9B31-5A5EFE23323A}"/>
                </a:ext>
              </a:extLst>
            </p:cNvPr>
            <p:cNvSpPr/>
            <p:nvPr/>
          </p:nvSpPr>
          <p:spPr>
            <a:xfrm>
              <a:off x="4051204" y="6622535"/>
              <a:ext cx="4059936" cy="474071"/>
            </a:xfrm>
            <a:prstGeom prst="rect">
              <a:avLst/>
            </a:prstGeom>
            <a:solidFill>
              <a:srgbClr val="70A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84F8DF0-3DB2-4AE4-8577-9A763D6A3E2E}"/>
                </a:ext>
              </a:extLst>
            </p:cNvPr>
            <p:cNvSpPr/>
            <p:nvPr/>
          </p:nvSpPr>
          <p:spPr>
            <a:xfrm>
              <a:off x="8124818" y="6622535"/>
              <a:ext cx="4059936" cy="474071"/>
            </a:xfrm>
            <a:prstGeom prst="rect">
              <a:avLst/>
            </a:prstGeom>
            <a:solidFill>
              <a:srgbClr val="73C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Audio 1">
            <a:hlinkClick r:id="" action="ppaction://media"/>
            <a:extLst>
              <a:ext uri="{FF2B5EF4-FFF2-40B4-BE49-F238E27FC236}">
                <a16:creationId xmlns:a16="http://schemas.microsoft.com/office/drawing/2014/main" id="{684523B5-E8C1-4FE0-9FAE-F212FF664F5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02337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23" name="Google Shape;172;p6">
            <a:extLst>
              <a:ext uri="{FF2B5EF4-FFF2-40B4-BE49-F238E27FC236}">
                <a16:creationId xmlns:a16="http://schemas.microsoft.com/office/drawing/2014/main" id="{98515225-6006-4843-A2FA-246713C1386E}"/>
              </a:ext>
            </a:extLst>
          </p:cNvPr>
          <p:cNvSpPr/>
          <p:nvPr/>
        </p:nvSpPr>
        <p:spPr>
          <a:xfrm>
            <a:off x="-6108" y="1482104"/>
            <a:ext cx="2533952" cy="1216297"/>
          </a:xfrm>
          <a:prstGeom prst="rect">
            <a:avLst/>
          </a:prstGeom>
          <a:solidFill>
            <a:srgbClr val="70A94F"/>
          </a:solidFill>
          <a:ln>
            <a:solidFill>
              <a:srgbClr val="518AC8"/>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0" name="Google Shape;160;p6"/>
          <p:cNvSpPr/>
          <p:nvPr/>
        </p:nvSpPr>
        <p:spPr>
          <a:xfrm>
            <a:off x="0" y="0"/>
            <a:ext cx="12192000" cy="68580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1" name="Google Shape;161;p6"/>
          <p:cNvSpPr/>
          <p:nvPr/>
        </p:nvSpPr>
        <p:spPr>
          <a:xfrm>
            <a:off x="0" y="758952"/>
            <a:ext cx="8008542" cy="5330952"/>
          </a:xfrm>
          <a:prstGeom prst="rect">
            <a:avLst/>
          </a:prstGeom>
          <a:solidFill>
            <a:srgbClr val="66666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2" name="Google Shape;162;p6"/>
          <p:cNvSpPr/>
          <p:nvPr/>
        </p:nvSpPr>
        <p:spPr>
          <a:xfrm>
            <a:off x="8136729" y="757325"/>
            <a:ext cx="3549144" cy="5329325"/>
          </a:xfrm>
          <a:prstGeom prst="rect">
            <a:avLst/>
          </a:prstGeom>
          <a:solidFill>
            <a:schemeClr val="accent1"/>
          </a:solidFill>
          <a:ln>
            <a:solidFill>
              <a:schemeClr val="tx2"/>
            </a:solid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
        <p:nvSpPr>
          <p:cNvPr id="163" name="Google Shape;163;p6"/>
          <p:cNvSpPr txBox="1">
            <a:spLocks noGrp="1"/>
          </p:cNvSpPr>
          <p:nvPr>
            <p:ph type="title"/>
          </p:nvPr>
        </p:nvSpPr>
        <p:spPr>
          <a:xfrm>
            <a:off x="8389648" y="1123837"/>
            <a:ext cx="3002252" cy="460118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2"/>
              </a:buClr>
              <a:buSzPts val="3600"/>
              <a:buFont typeface="Roboto Medium"/>
              <a:buNone/>
            </a:pPr>
            <a:r>
              <a:rPr lang="en-US" sz="3200" dirty="0">
                <a:solidFill>
                  <a:schemeClr val="bg1"/>
                </a:solidFill>
                <a:latin typeface="Arial" panose="020B0604020202020204" pitchFamily="34" charset="0"/>
                <a:cs typeface="Arial" panose="020B0604020202020204" pitchFamily="34" charset="0"/>
              </a:rPr>
              <a:t>3 Hypotheses of RBF </a:t>
            </a:r>
            <a:br>
              <a:rPr lang="en-US" dirty="0">
                <a:solidFill>
                  <a:schemeClr val="bg1"/>
                </a:solidFill>
              </a:rPr>
            </a:br>
            <a:br>
              <a:rPr lang="en-US" dirty="0">
                <a:solidFill>
                  <a:schemeClr val="bg1"/>
                </a:solidFill>
              </a:rPr>
            </a:br>
            <a:r>
              <a:rPr lang="en-US" sz="1800" dirty="0">
                <a:solidFill>
                  <a:schemeClr val="bg1"/>
                </a:solidFill>
                <a:latin typeface="Arial" panose="020B0604020202020204" pitchFamily="34" charset="0"/>
                <a:cs typeface="Arial" panose="020B0604020202020204" pitchFamily="34" charset="0"/>
              </a:rPr>
              <a:t>p. 13, RBF Book 1</a:t>
            </a:r>
            <a:endParaRPr sz="1800" dirty="0">
              <a:solidFill>
                <a:schemeClr val="bg1"/>
              </a:solidFill>
              <a:latin typeface="Arial" panose="020B0604020202020204" pitchFamily="34" charset="0"/>
              <a:cs typeface="Arial" panose="020B0604020202020204" pitchFamily="34" charset="0"/>
            </a:endParaRPr>
          </a:p>
        </p:txBody>
      </p:sp>
      <p:sp>
        <p:nvSpPr>
          <p:cNvPr id="164" name="Google Shape;164;p6"/>
          <p:cNvSpPr/>
          <p:nvPr/>
        </p:nvSpPr>
        <p:spPr>
          <a:xfrm>
            <a:off x="11814060" y="758952"/>
            <a:ext cx="384048" cy="5330952"/>
          </a:xfrm>
          <a:prstGeom prst="rect">
            <a:avLst/>
          </a:prstGeom>
          <a:solidFill>
            <a:srgbClr val="C8C8C8">
              <a:alpha val="49411"/>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65" name="Google Shape;165;p6"/>
          <p:cNvGrpSpPr/>
          <p:nvPr/>
        </p:nvGrpSpPr>
        <p:grpSpPr>
          <a:xfrm>
            <a:off x="625" y="1110516"/>
            <a:ext cx="8007290" cy="4624035"/>
            <a:chOff x="625" y="353191"/>
            <a:chExt cx="8007290" cy="4624035"/>
          </a:xfrm>
          <a:solidFill>
            <a:srgbClr val="70A94F"/>
          </a:solidFill>
        </p:grpSpPr>
        <p:sp>
          <p:nvSpPr>
            <p:cNvPr id="170" name="Google Shape;170;p6"/>
            <p:cNvSpPr/>
            <p:nvPr/>
          </p:nvSpPr>
          <p:spPr>
            <a:xfrm>
              <a:off x="2737294" y="374020"/>
              <a:ext cx="2533952" cy="4593681"/>
            </a:xfrm>
            <a:prstGeom prst="rect">
              <a:avLst/>
            </a:prstGeom>
            <a:grpFill/>
            <a:ln w="9525" cap="flat" cmpd="sng">
              <a:solidFill>
                <a:srgbClr val="518AC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 name="Google Shape;172;p6"/>
            <p:cNvSpPr/>
            <p:nvPr/>
          </p:nvSpPr>
          <p:spPr>
            <a:xfrm>
              <a:off x="2737294" y="353191"/>
              <a:ext cx="2533952" cy="1216297"/>
            </a:xfrm>
            <a:prstGeom prst="rect">
              <a:avLst/>
            </a:prstGeom>
            <a:grpFill/>
            <a:ln>
              <a:solidFill>
                <a:srgbClr val="518AC8"/>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3" name="Google Shape;173;p6"/>
            <p:cNvSpPr txBox="1"/>
            <p:nvPr/>
          </p:nvSpPr>
          <p:spPr>
            <a:xfrm>
              <a:off x="2737294" y="697822"/>
              <a:ext cx="2533952" cy="1216297"/>
            </a:xfrm>
            <a:prstGeom prst="rect">
              <a:avLst/>
            </a:prstGeom>
            <a:grpFill/>
            <a:ln>
              <a:solidFill>
                <a:srgbClr val="518AC8"/>
              </a:solidFill>
            </a:ln>
          </p:spPr>
          <p:txBody>
            <a:bodyPr spcFirstLastPara="1" wrap="square" lIns="250275" tIns="165100" rIns="250275" bIns="165100" anchor="ctr" anchorCtr="0">
              <a:noAutofit/>
            </a:bodyPr>
            <a:lstStyle/>
            <a:p>
              <a:pPr marL="0" marR="0" lvl="0" indent="0" algn="l" rtl="0">
                <a:lnSpc>
                  <a:spcPct val="90000"/>
                </a:lnSpc>
                <a:spcBef>
                  <a:spcPts val="0"/>
                </a:spcBef>
                <a:spcAft>
                  <a:spcPts val="0"/>
                </a:spcAft>
                <a:buClr>
                  <a:schemeClr val="lt1"/>
                </a:buClr>
                <a:buSzPts val="6000"/>
                <a:buFont typeface="Roboto Light"/>
                <a:buNone/>
              </a:pPr>
              <a:r>
                <a:rPr lang="en-US" sz="6000" b="0" i="0" u="none" strike="noStrike" cap="none" dirty="0">
                  <a:solidFill>
                    <a:schemeClr val="lt1"/>
                  </a:solidFill>
                  <a:latin typeface="Roboto Light"/>
                  <a:ea typeface="Roboto Light"/>
                  <a:cs typeface="Roboto Light"/>
                  <a:sym typeface="Roboto Light"/>
                </a:rPr>
                <a:t>2</a:t>
              </a:r>
              <a:endParaRPr sz="1400" b="0" i="0" u="none" strike="noStrike" cap="none" dirty="0">
                <a:solidFill>
                  <a:srgbClr val="000000"/>
                </a:solidFill>
                <a:latin typeface="Arial"/>
                <a:ea typeface="Arial"/>
                <a:cs typeface="Arial"/>
                <a:sym typeface="Arial"/>
              </a:endParaRPr>
            </a:p>
          </p:txBody>
        </p:sp>
        <p:sp>
          <p:nvSpPr>
            <p:cNvPr id="174" name="Google Shape;174;p6"/>
            <p:cNvSpPr/>
            <p:nvPr/>
          </p:nvSpPr>
          <p:spPr>
            <a:xfrm>
              <a:off x="5473963" y="374020"/>
              <a:ext cx="2533952" cy="4593681"/>
            </a:xfrm>
            <a:prstGeom prst="rect">
              <a:avLst/>
            </a:prstGeom>
            <a:grpFill/>
            <a:ln w="9525" cap="flat" cmpd="sng">
              <a:solidFill>
                <a:srgbClr val="518AC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6"/>
            <p:cNvSpPr/>
            <p:nvPr/>
          </p:nvSpPr>
          <p:spPr>
            <a:xfrm>
              <a:off x="5473963" y="1150489"/>
              <a:ext cx="2533952" cy="1216297"/>
            </a:xfrm>
            <a:prstGeom prst="rect">
              <a:avLst/>
            </a:prstGeom>
            <a:grpFill/>
            <a:ln>
              <a:solidFill>
                <a:srgbClr val="518AC8"/>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7" name="Google Shape;177;p6"/>
            <p:cNvSpPr txBox="1"/>
            <p:nvPr/>
          </p:nvSpPr>
          <p:spPr>
            <a:xfrm>
              <a:off x="5473963" y="727594"/>
              <a:ext cx="2533952" cy="1216297"/>
            </a:xfrm>
            <a:prstGeom prst="rect">
              <a:avLst/>
            </a:prstGeom>
            <a:grpFill/>
            <a:ln>
              <a:solidFill>
                <a:srgbClr val="518AC8"/>
              </a:solidFill>
            </a:ln>
          </p:spPr>
          <p:txBody>
            <a:bodyPr spcFirstLastPara="1" wrap="square" lIns="250275" tIns="165100" rIns="250275" bIns="165100" anchor="ctr" anchorCtr="0">
              <a:noAutofit/>
            </a:bodyPr>
            <a:lstStyle/>
            <a:p>
              <a:pPr marL="0" marR="0" lvl="0" indent="0" algn="l" rtl="0">
                <a:lnSpc>
                  <a:spcPct val="90000"/>
                </a:lnSpc>
                <a:spcBef>
                  <a:spcPts val="0"/>
                </a:spcBef>
                <a:spcAft>
                  <a:spcPts val="0"/>
                </a:spcAft>
                <a:buClr>
                  <a:schemeClr val="lt1"/>
                </a:buClr>
                <a:buSzPts val="6000"/>
                <a:buFont typeface="Roboto Light"/>
                <a:buNone/>
              </a:pPr>
              <a:r>
                <a:rPr lang="en-US" sz="6000" b="0" i="0" u="none" strike="noStrike" cap="none" dirty="0">
                  <a:solidFill>
                    <a:schemeClr val="lt1"/>
                  </a:solidFill>
                  <a:latin typeface="Roboto Light"/>
                  <a:ea typeface="Roboto Light"/>
                  <a:cs typeface="Roboto Light"/>
                  <a:sym typeface="Roboto Light"/>
                </a:rPr>
                <a:t>3</a:t>
              </a:r>
              <a:endParaRPr sz="1400" b="0" i="0" u="none" strike="noStrike" cap="none" dirty="0">
                <a:solidFill>
                  <a:srgbClr val="000000"/>
                </a:solidFill>
                <a:latin typeface="Arial"/>
                <a:ea typeface="Arial"/>
                <a:cs typeface="Arial"/>
                <a:sym typeface="Arial"/>
              </a:endParaRPr>
            </a:p>
          </p:txBody>
        </p:sp>
        <p:sp>
          <p:nvSpPr>
            <p:cNvPr id="171" name="Google Shape;171;p6"/>
            <p:cNvSpPr txBox="1"/>
            <p:nvPr/>
          </p:nvSpPr>
          <p:spPr>
            <a:xfrm>
              <a:off x="2737294" y="2052550"/>
              <a:ext cx="2533952" cy="2915151"/>
            </a:xfrm>
            <a:prstGeom prst="rect">
              <a:avLst/>
            </a:prstGeom>
            <a:grpFill/>
            <a:ln>
              <a:solidFill>
                <a:srgbClr val="518AC8"/>
              </a:solidFill>
            </a:ln>
          </p:spPr>
          <p:txBody>
            <a:bodyPr spcFirstLastPara="1" wrap="square" lIns="250275" tIns="0" rIns="250275" bIns="330200" anchor="t" anchorCtr="0">
              <a:noAutofit/>
            </a:bodyPr>
            <a:lstStyle/>
            <a:p>
              <a:pPr marL="0" marR="0" lvl="0" indent="0" algn="l" rtl="0">
                <a:lnSpc>
                  <a:spcPct val="90000"/>
                </a:lnSpc>
                <a:spcBef>
                  <a:spcPts val="0"/>
                </a:spcBef>
                <a:spcAft>
                  <a:spcPts val="0"/>
                </a:spcAft>
                <a:buClr>
                  <a:schemeClr val="lt1"/>
                </a:buClr>
                <a:buSzPts val="2000"/>
                <a:buFont typeface="Roboto Medium"/>
                <a:buNone/>
              </a:pPr>
              <a:r>
                <a:rPr lang="en-US" sz="2000" b="0" i="0" u="none" strike="noStrike" cap="none" dirty="0">
                  <a:solidFill>
                    <a:schemeClr val="lt1"/>
                  </a:solidFill>
                  <a:latin typeface="Arial" panose="020B0604020202020204" pitchFamily="34" charset="0"/>
                  <a:ea typeface="Roboto Medium"/>
                  <a:cs typeface="Arial" panose="020B0604020202020204" pitchFamily="34" charset="0"/>
                  <a:sym typeface="Roboto Medium"/>
                </a:rPr>
                <a:t>Group conversations can be designed, prepared for &amp; flexibly supported by someone with a specific set of listening and speaking skills.</a:t>
              </a:r>
              <a:endParaRPr sz="20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sp>
          <p:nvSpPr>
            <p:cNvPr id="166" name="Google Shape;166;p6"/>
            <p:cNvSpPr/>
            <p:nvPr/>
          </p:nvSpPr>
          <p:spPr>
            <a:xfrm>
              <a:off x="625" y="383545"/>
              <a:ext cx="2533952" cy="4593681"/>
            </a:xfrm>
            <a:prstGeom prst="rect">
              <a:avLst/>
            </a:prstGeom>
            <a:grpFill/>
            <a:ln w="9525" cap="flat" cmpd="sng">
              <a:solidFill>
                <a:srgbClr val="518AC8"/>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 name="Google Shape;168;p6"/>
            <p:cNvSpPr/>
            <p:nvPr/>
          </p:nvSpPr>
          <p:spPr>
            <a:xfrm>
              <a:off x="625" y="688296"/>
              <a:ext cx="2533952" cy="2140683"/>
            </a:xfrm>
            <a:prstGeom prst="rect">
              <a:avLst/>
            </a:prstGeom>
            <a:grpFill/>
            <a:ln>
              <a:solidFill>
                <a:srgbClr val="518AC8"/>
              </a:solid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9" name="Google Shape;169;p6"/>
            <p:cNvSpPr txBox="1"/>
            <p:nvPr/>
          </p:nvSpPr>
          <p:spPr>
            <a:xfrm>
              <a:off x="625" y="688295"/>
              <a:ext cx="2533952" cy="1225823"/>
            </a:xfrm>
            <a:prstGeom prst="rect">
              <a:avLst/>
            </a:prstGeom>
            <a:grpFill/>
            <a:ln>
              <a:solidFill>
                <a:srgbClr val="518AC8"/>
              </a:solidFill>
            </a:ln>
          </p:spPr>
          <p:txBody>
            <a:bodyPr spcFirstLastPara="1" wrap="square" lIns="250275" tIns="165100" rIns="250275" bIns="165100" anchor="ctr" anchorCtr="0">
              <a:noAutofit/>
            </a:bodyPr>
            <a:lstStyle/>
            <a:p>
              <a:pPr marL="0" marR="0" lvl="0" indent="0" algn="l" rtl="0">
                <a:lnSpc>
                  <a:spcPct val="90000"/>
                </a:lnSpc>
                <a:spcBef>
                  <a:spcPts val="0"/>
                </a:spcBef>
                <a:spcAft>
                  <a:spcPts val="0"/>
                </a:spcAft>
                <a:buClr>
                  <a:schemeClr val="lt1"/>
                </a:buClr>
                <a:buSzPts val="6000"/>
                <a:buFont typeface="Roboto Light"/>
                <a:buNone/>
              </a:pPr>
              <a:r>
                <a:rPr lang="en-US" sz="6000" b="0" i="0" u="none" strike="noStrike" cap="none" dirty="0">
                  <a:solidFill>
                    <a:schemeClr val="lt1"/>
                  </a:solidFill>
                  <a:latin typeface="Roboto Light"/>
                  <a:ea typeface="Roboto Light"/>
                  <a:cs typeface="Roboto Light"/>
                  <a:sym typeface="Roboto Light"/>
                </a:rPr>
                <a:t>1</a:t>
              </a:r>
              <a:endParaRPr sz="1400" b="0" i="0" u="none" strike="noStrike" cap="none" dirty="0">
                <a:solidFill>
                  <a:srgbClr val="000000"/>
                </a:solidFill>
                <a:latin typeface="Arial"/>
                <a:ea typeface="Arial"/>
                <a:cs typeface="Arial"/>
                <a:sym typeface="Arial"/>
              </a:endParaRPr>
            </a:p>
          </p:txBody>
        </p:sp>
        <p:sp>
          <p:nvSpPr>
            <p:cNvPr id="175" name="Google Shape;175;p6"/>
            <p:cNvSpPr txBox="1"/>
            <p:nvPr/>
          </p:nvSpPr>
          <p:spPr>
            <a:xfrm>
              <a:off x="5473649" y="2043025"/>
              <a:ext cx="2533952" cy="2934201"/>
            </a:xfrm>
            <a:prstGeom prst="rect">
              <a:avLst/>
            </a:prstGeom>
            <a:grpFill/>
            <a:ln>
              <a:solidFill>
                <a:srgbClr val="518AC8"/>
              </a:solidFill>
            </a:ln>
          </p:spPr>
          <p:txBody>
            <a:bodyPr spcFirstLastPara="1" wrap="square" lIns="250275" tIns="0" rIns="250275" bIns="330200" anchor="t" anchorCtr="0">
              <a:noAutofit/>
            </a:bodyPr>
            <a:lstStyle/>
            <a:p>
              <a:pPr marL="0" marR="0" lvl="0" indent="0" algn="l" rtl="0">
                <a:lnSpc>
                  <a:spcPct val="90000"/>
                </a:lnSpc>
                <a:spcBef>
                  <a:spcPts val="0"/>
                </a:spcBef>
                <a:spcAft>
                  <a:spcPts val="0"/>
                </a:spcAft>
                <a:buClr>
                  <a:schemeClr val="lt1"/>
                </a:buClr>
                <a:buSzPts val="2000"/>
                <a:buFont typeface="Roboto Medium"/>
                <a:buNone/>
              </a:pPr>
              <a:r>
                <a:rPr lang="en-US" sz="2000" b="0" i="0" u="none" strike="noStrike" cap="none" dirty="0">
                  <a:solidFill>
                    <a:schemeClr val="lt1"/>
                  </a:solidFill>
                  <a:latin typeface="Arial" panose="020B0604020202020204" pitchFamily="34" charset="0"/>
                  <a:ea typeface="Roboto Medium"/>
                  <a:cs typeface="Arial" panose="020B0604020202020204" pitchFamily="34" charset="0"/>
                  <a:sym typeface="Roboto Medium"/>
                </a:rPr>
                <a:t>A person holding a neutral role, using a set of listening and speaking skills to support the work of a group, can accelerate the work of the group.</a:t>
              </a:r>
              <a:endParaRPr sz="1400" b="0" i="0" u="none" strike="noStrike" cap="none" dirty="0">
                <a:solidFill>
                  <a:srgbClr val="000000"/>
                </a:solidFill>
                <a:latin typeface="Arial" panose="020B0604020202020204" pitchFamily="34" charset="0"/>
                <a:ea typeface="Arial"/>
                <a:cs typeface="Arial" panose="020B0604020202020204" pitchFamily="34" charset="0"/>
                <a:sym typeface="Arial"/>
              </a:endParaRPr>
            </a:p>
          </p:txBody>
        </p:sp>
        <p:sp>
          <p:nvSpPr>
            <p:cNvPr id="167" name="Google Shape;167;p6"/>
            <p:cNvSpPr txBox="1"/>
            <p:nvPr/>
          </p:nvSpPr>
          <p:spPr>
            <a:xfrm>
              <a:off x="104932" y="2052550"/>
              <a:ext cx="2429802" cy="2924676"/>
            </a:xfrm>
            <a:prstGeom prst="rect">
              <a:avLst/>
            </a:prstGeom>
            <a:grpFill/>
            <a:ln>
              <a:solidFill>
                <a:srgbClr val="518AC8"/>
              </a:solidFill>
            </a:ln>
          </p:spPr>
          <p:txBody>
            <a:bodyPr spcFirstLastPara="1" wrap="square" lIns="250275" tIns="0" rIns="250275" bIns="330200" anchor="t" anchorCtr="0">
              <a:noAutofit/>
            </a:bodyPr>
            <a:lstStyle/>
            <a:p>
              <a:pPr marL="0" marR="0" lvl="0" indent="0" algn="l" rtl="0">
                <a:lnSpc>
                  <a:spcPct val="90000"/>
                </a:lnSpc>
                <a:spcBef>
                  <a:spcPts val="0"/>
                </a:spcBef>
                <a:spcAft>
                  <a:spcPts val="0"/>
                </a:spcAft>
                <a:buClr>
                  <a:schemeClr val="lt1"/>
                </a:buClr>
                <a:buSzPts val="2000"/>
                <a:buFont typeface="Roboto Medium"/>
                <a:buNone/>
              </a:pPr>
              <a:r>
                <a:rPr lang="en-US" sz="2000" b="0" i="0" u="none" strike="noStrike" cap="none" dirty="0">
                  <a:solidFill>
                    <a:schemeClr val="lt1"/>
                  </a:solidFill>
                  <a:ea typeface="Roboto Medium"/>
                  <a:cs typeface="Roboto Medium"/>
                  <a:sym typeface="Roboto Medium"/>
                </a:rPr>
                <a:t>The work of meetings occurs through conversations.  </a:t>
              </a:r>
              <a:endParaRPr sz="2000" b="0" i="0" u="none" strike="noStrike" cap="none" dirty="0">
                <a:solidFill>
                  <a:schemeClr val="lt1"/>
                </a:solidFill>
                <a:ea typeface="Roboto"/>
                <a:cs typeface="Roboto"/>
                <a:sym typeface="Roboto"/>
              </a:endParaRPr>
            </a:p>
            <a:p>
              <a:pPr marL="171450" marR="0" lvl="1" indent="-171450" algn="l" rtl="0">
                <a:lnSpc>
                  <a:spcPct val="90000"/>
                </a:lnSpc>
                <a:spcBef>
                  <a:spcPts val="700"/>
                </a:spcBef>
                <a:spcAft>
                  <a:spcPts val="0"/>
                </a:spcAft>
                <a:buClr>
                  <a:schemeClr val="lt1"/>
                </a:buClr>
                <a:buSzPts val="1800"/>
                <a:buFont typeface="Roboto"/>
                <a:buChar char="•"/>
              </a:pPr>
              <a:r>
                <a:rPr lang="en-US" sz="1600" b="0" i="0" u="none" strike="noStrike" cap="none" dirty="0">
                  <a:solidFill>
                    <a:schemeClr val="lt1"/>
                  </a:solidFill>
                  <a:latin typeface="Roboto"/>
                  <a:ea typeface="Roboto"/>
                  <a:cs typeface="Roboto"/>
                  <a:sym typeface="Roboto"/>
                </a:rPr>
                <a:t>Conversation is defined as people listening and talking about the same things at the same time.</a:t>
              </a:r>
              <a:endParaRPr sz="1600" b="0" i="0" u="none" strike="noStrike" cap="none" dirty="0">
                <a:solidFill>
                  <a:srgbClr val="000000"/>
                </a:solidFill>
                <a:latin typeface="Arial"/>
                <a:ea typeface="Arial"/>
                <a:cs typeface="Arial"/>
                <a:sym typeface="Arial"/>
              </a:endParaRPr>
            </a:p>
          </p:txBody>
        </p:sp>
      </p:grpSp>
      <p:sp>
        <p:nvSpPr>
          <p:cNvPr id="20" name="TextBox 19">
            <a:extLst>
              <a:ext uri="{FF2B5EF4-FFF2-40B4-BE49-F238E27FC236}">
                <a16:creationId xmlns:a16="http://schemas.microsoft.com/office/drawing/2014/main" id="{7D86B614-83D0-493B-B420-A9F1CEBA7DF8}"/>
              </a:ext>
            </a:extLst>
          </p:cNvPr>
          <p:cNvSpPr txBox="1"/>
          <p:nvPr/>
        </p:nvSpPr>
        <p:spPr>
          <a:xfrm>
            <a:off x="7335062" y="6440224"/>
            <a:ext cx="4671022" cy="276999"/>
          </a:xfrm>
          <a:prstGeom prst="rect">
            <a:avLst/>
          </a:prstGeom>
          <a:noFill/>
        </p:spPr>
        <p:txBody>
          <a:bodyPr wrap="none" rtlCol="0">
            <a:spAutoFit/>
          </a:bodyPr>
          <a:lstStyle/>
          <a:p>
            <a:r>
              <a:rPr lang="en-US" sz="1200" dirty="0"/>
              <a:t>Adapted from slides contributed by Sheila Weber, The OCL Group</a:t>
            </a:r>
          </a:p>
        </p:txBody>
      </p:sp>
      <p:pic>
        <p:nvPicPr>
          <p:cNvPr id="3" name="Audio 2">
            <a:hlinkClick r:id="" action="ppaction://media"/>
            <a:extLst>
              <a:ext uri="{FF2B5EF4-FFF2-40B4-BE49-F238E27FC236}">
                <a16:creationId xmlns:a16="http://schemas.microsoft.com/office/drawing/2014/main" id="{C62F47D5-9266-410B-89B5-ADA2DC4F7A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grpSp>
        <p:nvGrpSpPr>
          <p:cNvPr id="182" name="Google Shape;182;p7"/>
          <p:cNvGrpSpPr/>
          <p:nvPr/>
        </p:nvGrpSpPr>
        <p:grpSpPr>
          <a:xfrm>
            <a:off x="181484" y="125643"/>
            <a:ext cx="11817398" cy="5954069"/>
            <a:chOff x="0" y="0"/>
            <a:chExt cx="11817398" cy="5954069"/>
          </a:xfrm>
          <a:solidFill>
            <a:srgbClr val="73C3D5"/>
          </a:solidFill>
        </p:grpSpPr>
        <p:sp>
          <p:nvSpPr>
            <p:cNvPr id="183" name="Google Shape;183;p7"/>
            <p:cNvSpPr/>
            <p:nvPr/>
          </p:nvSpPr>
          <p:spPr>
            <a:xfrm>
              <a:off x="0" y="0"/>
              <a:ext cx="11817398" cy="1786221"/>
            </a:xfrm>
            <a:prstGeom prst="rect">
              <a:avLst/>
            </a:prstGeom>
            <a:gr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7"/>
            <p:cNvSpPr txBox="1"/>
            <p:nvPr/>
          </p:nvSpPr>
          <p:spPr>
            <a:xfrm>
              <a:off x="0" y="0"/>
              <a:ext cx="11817398" cy="1786221"/>
            </a:xfrm>
            <a:prstGeom prst="rect">
              <a:avLst/>
            </a:prstGeom>
            <a:grpFill/>
            <a:ln>
              <a:noFill/>
            </a:ln>
          </p:spPr>
          <p:txBody>
            <a:bodyPr spcFirstLastPara="1" wrap="square" lIns="167625" tIns="167625" rIns="167625" bIns="167625" anchor="ctr" anchorCtr="0">
              <a:noAutofit/>
            </a:bodyPr>
            <a:lstStyle/>
            <a:p>
              <a:pPr marL="0" marR="0" lvl="0" indent="0" algn="ctr" rtl="0">
                <a:lnSpc>
                  <a:spcPct val="90000"/>
                </a:lnSpc>
                <a:spcBef>
                  <a:spcPts val="0"/>
                </a:spcBef>
                <a:spcAft>
                  <a:spcPts val="0"/>
                </a:spcAft>
                <a:buClr>
                  <a:schemeClr val="dk2"/>
                </a:buClr>
                <a:buSzPts val="4400"/>
                <a:buFont typeface="Roboto Medium"/>
                <a:buNone/>
              </a:pPr>
              <a:r>
                <a:rPr lang="en-US" sz="4400" b="0" i="0" u="none" strike="noStrike" cap="none" dirty="0">
                  <a:solidFill>
                    <a:schemeClr val="dk2"/>
                  </a:solidFill>
                  <a:latin typeface="Roboto Medium"/>
                  <a:ea typeface="Roboto Medium"/>
                  <a:cs typeface="Roboto Medium"/>
                  <a:sym typeface="Roboto Medium"/>
                </a:rPr>
                <a:t>Results Based Facilitation (RBF) Competencies &amp; Skills</a:t>
              </a:r>
              <a:endParaRPr sz="1400" b="0" i="0" u="none" strike="noStrike" cap="none" dirty="0">
                <a:solidFill>
                  <a:srgbClr val="000000"/>
                </a:solidFill>
                <a:latin typeface="Arial"/>
                <a:ea typeface="Arial"/>
                <a:cs typeface="Arial"/>
                <a:sym typeface="Arial"/>
              </a:endParaRPr>
            </a:p>
          </p:txBody>
        </p:sp>
        <p:sp>
          <p:nvSpPr>
            <p:cNvPr id="185" name="Google Shape;185;p7"/>
            <p:cNvSpPr/>
            <p:nvPr/>
          </p:nvSpPr>
          <p:spPr>
            <a:xfrm>
              <a:off x="5770" y="1786221"/>
              <a:ext cx="1967642" cy="3751064"/>
            </a:xfrm>
            <a:prstGeom prst="rect">
              <a:avLst/>
            </a:prstGeom>
            <a:grp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7"/>
            <p:cNvSpPr txBox="1"/>
            <p:nvPr/>
          </p:nvSpPr>
          <p:spPr>
            <a:xfrm>
              <a:off x="5770" y="1786221"/>
              <a:ext cx="1967642" cy="3751064"/>
            </a:xfrm>
            <a:prstGeom prst="rect">
              <a:avLst/>
            </a:prstGeom>
            <a:solidFill>
              <a:schemeClr val="bg2"/>
            </a:solidFill>
            <a:ln>
              <a:solidFill>
                <a:schemeClr val="tx2"/>
              </a:solidFill>
            </a:ln>
          </p:spPr>
          <p:txBody>
            <a:bodyPr spcFirstLastPara="1" wrap="square" lIns="83800" tIns="83800" rIns="83800" bIns="83800" anchor="t" anchorCtr="0">
              <a:noAutofit/>
            </a:bodyPr>
            <a:lstStyle/>
            <a:p>
              <a:pPr marL="0" marR="0" lvl="0" indent="0" algn="l" rtl="0">
                <a:lnSpc>
                  <a:spcPct val="90000"/>
                </a:lnSpc>
                <a:spcBef>
                  <a:spcPts val="0"/>
                </a:spcBef>
                <a:spcAft>
                  <a:spcPts val="0"/>
                </a:spcAft>
                <a:buClr>
                  <a:schemeClr val="accent2"/>
                </a:buClr>
                <a:buSzPts val="2200"/>
                <a:buFont typeface="Roboto Medium"/>
                <a:buNone/>
              </a:pPr>
              <a:r>
                <a:rPr lang="en-US" sz="2200" b="0" i="0" u="none" strike="noStrike" cap="none" dirty="0">
                  <a:solidFill>
                    <a:schemeClr val="accent2"/>
                  </a:solidFill>
                  <a:latin typeface="Roboto Medium"/>
                  <a:ea typeface="Roboto Medium"/>
                  <a:cs typeface="Roboto Medium"/>
                  <a:sym typeface="Roboto Medium"/>
                </a:rPr>
                <a:t>Hold Roles</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770"/>
                </a:spcBef>
                <a:spcAft>
                  <a:spcPts val="0"/>
                </a:spcAft>
                <a:buClr>
                  <a:schemeClr val="dk2"/>
                </a:buClr>
                <a:buSzPts val="1700"/>
                <a:buFont typeface="Roboto Medium"/>
                <a:buChar char="•"/>
              </a:pPr>
              <a:r>
                <a:rPr lang="en-US" sz="1700" b="0" i="0" u="none" strike="noStrike" cap="none" dirty="0">
                  <a:solidFill>
                    <a:schemeClr val="dk2"/>
                  </a:solidFill>
                  <a:latin typeface="Roboto Medium"/>
                  <a:ea typeface="Roboto Medium"/>
                  <a:cs typeface="Roboto Medium"/>
                  <a:sym typeface="Roboto Medium"/>
                </a:rPr>
                <a:t>Use B/ART to differentiate roles</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255"/>
                </a:spcBef>
                <a:spcAft>
                  <a:spcPts val="0"/>
                </a:spcAft>
                <a:buClr>
                  <a:schemeClr val="dk2"/>
                </a:buClr>
                <a:buSzPts val="1700"/>
                <a:buFont typeface="Roboto Medium"/>
                <a:buChar char="•"/>
              </a:pPr>
              <a:r>
                <a:rPr lang="en-US" sz="1700" b="0" i="0" u="none" strike="noStrike" cap="none" dirty="0">
                  <a:solidFill>
                    <a:schemeClr val="dk2"/>
                  </a:solidFill>
                  <a:latin typeface="Roboto Medium"/>
                  <a:ea typeface="Roboto Medium"/>
                  <a:cs typeface="Roboto Medium"/>
                  <a:sym typeface="Roboto Medium"/>
                </a:rPr>
                <a:t>Use B/ART to understand group dynamics</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255"/>
                </a:spcBef>
                <a:spcAft>
                  <a:spcPts val="0"/>
                </a:spcAft>
                <a:buClr>
                  <a:schemeClr val="dk2"/>
                </a:buClr>
                <a:buSzPts val="1700"/>
                <a:buFont typeface="Roboto Medium"/>
                <a:buChar char="•"/>
              </a:pPr>
              <a:r>
                <a:rPr lang="en-US" sz="1700" b="0" i="0" u="none" strike="noStrike" cap="none" dirty="0">
                  <a:solidFill>
                    <a:schemeClr val="dk2"/>
                  </a:solidFill>
                  <a:latin typeface="Roboto Medium"/>
                  <a:ea typeface="Roboto Medium"/>
                  <a:cs typeface="Roboto Medium"/>
                  <a:sym typeface="Roboto Medium"/>
                </a:rPr>
                <a:t>Hold neutral facilitator role</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255"/>
                </a:spcBef>
                <a:spcAft>
                  <a:spcPts val="0"/>
                </a:spcAft>
                <a:buClr>
                  <a:schemeClr val="dk2"/>
                </a:buClr>
                <a:buSzPts val="1700"/>
                <a:buFont typeface="Roboto Medium"/>
                <a:buChar char="•"/>
              </a:pPr>
              <a:r>
                <a:rPr lang="en-US" sz="1700" b="0" i="0" u="none" strike="noStrike" cap="none" dirty="0">
                  <a:solidFill>
                    <a:schemeClr val="dk2"/>
                  </a:solidFill>
                  <a:latin typeface="Roboto Medium"/>
                  <a:ea typeface="Roboto Medium"/>
                  <a:cs typeface="Roboto Medium"/>
                  <a:sym typeface="Roboto Medium"/>
                </a:rPr>
                <a:t>Give the work back to the group</a:t>
              </a:r>
              <a:endParaRPr sz="1400" b="0" i="0" u="none" strike="noStrike" cap="none" dirty="0">
                <a:solidFill>
                  <a:srgbClr val="000000"/>
                </a:solidFill>
                <a:latin typeface="Arial"/>
                <a:ea typeface="Arial"/>
                <a:cs typeface="Arial"/>
                <a:sym typeface="Arial"/>
              </a:endParaRPr>
            </a:p>
          </p:txBody>
        </p:sp>
        <p:sp>
          <p:nvSpPr>
            <p:cNvPr id="187" name="Google Shape;187;p7"/>
            <p:cNvSpPr/>
            <p:nvPr/>
          </p:nvSpPr>
          <p:spPr>
            <a:xfrm>
              <a:off x="1973413" y="1786221"/>
              <a:ext cx="1967642" cy="3751064"/>
            </a:xfrm>
            <a:prstGeom prst="rect">
              <a:avLst/>
            </a:prstGeom>
            <a:grp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p7"/>
            <p:cNvSpPr txBox="1"/>
            <p:nvPr/>
          </p:nvSpPr>
          <p:spPr>
            <a:xfrm>
              <a:off x="1973413" y="1786221"/>
              <a:ext cx="2034718" cy="3751064"/>
            </a:xfrm>
            <a:prstGeom prst="rect">
              <a:avLst/>
            </a:prstGeom>
            <a:solidFill>
              <a:schemeClr val="bg2"/>
            </a:solidFill>
            <a:ln>
              <a:solidFill>
                <a:schemeClr val="tx2"/>
              </a:solidFill>
            </a:ln>
          </p:spPr>
          <p:txBody>
            <a:bodyPr spcFirstLastPara="1" wrap="square" lIns="83800" tIns="83800" rIns="83800" bIns="83800" anchor="t" anchorCtr="0">
              <a:noAutofit/>
            </a:bodyPr>
            <a:lstStyle/>
            <a:p>
              <a:pPr marL="0" marR="0" lvl="0" indent="0" algn="l" rtl="0">
                <a:lnSpc>
                  <a:spcPct val="90000"/>
                </a:lnSpc>
                <a:spcBef>
                  <a:spcPts val="0"/>
                </a:spcBef>
                <a:spcAft>
                  <a:spcPts val="0"/>
                </a:spcAft>
                <a:buClr>
                  <a:schemeClr val="accent2"/>
                </a:buClr>
                <a:buSzPts val="2200"/>
                <a:buFont typeface="Roboto Medium"/>
                <a:buNone/>
              </a:pPr>
              <a:r>
                <a:rPr lang="en-US" sz="2200" b="0" i="0" u="none" strike="noStrike" cap="none" dirty="0">
                  <a:solidFill>
                    <a:schemeClr val="accent2"/>
                  </a:solidFill>
                  <a:latin typeface="Roboto Medium"/>
                  <a:ea typeface="Roboto Medium"/>
                  <a:cs typeface="Roboto Medium"/>
                  <a:sym typeface="Roboto Medium"/>
                </a:rPr>
                <a:t>Hold Conversations</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770"/>
                </a:spcBef>
                <a:spcAft>
                  <a:spcPts val="0"/>
                </a:spcAft>
                <a:buClr>
                  <a:schemeClr val="dk2"/>
                </a:buClr>
                <a:buSzPts val="1700"/>
                <a:buFont typeface="Roboto Medium"/>
                <a:buChar char="•"/>
              </a:pPr>
              <a:r>
                <a:rPr lang="en-US" sz="1700" b="0" i="0" u="none" strike="noStrike" cap="none" dirty="0">
                  <a:solidFill>
                    <a:schemeClr val="dk2"/>
                  </a:solidFill>
                  <a:latin typeface="Roboto Medium"/>
                  <a:ea typeface="Roboto Medium"/>
                  <a:cs typeface="Roboto Medium"/>
                  <a:sym typeface="Roboto Medium"/>
                </a:rPr>
                <a:t>Appreciative Openness</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255"/>
                </a:spcBef>
                <a:spcAft>
                  <a:spcPts val="0"/>
                </a:spcAft>
                <a:buClr>
                  <a:schemeClr val="dk2"/>
                </a:buClr>
                <a:buSzPts val="1700"/>
                <a:buFont typeface="Roboto Medium"/>
                <a:buChar char="•"/>
              </a:pPr>
              <a:r>
                <a:rPr lang="en-US" sz="1700" b="0" i="0" u="none" strike="noStrike" cap="none" dirty="0">
                  <a:solidFill>
                    <a:schemeClr val="dk2"/>
                  </a:solidFill>
                  <a:latin typeface="Roboto Medium"/>
                  <a:ea typeface="Roboto Medium"/>
                  <a:cs typeface="Roboto Medium"/>
                  <a:sym typeface="Roboto Medium"/>
                </a:rPr>
                <a:t>Context Statements, Effective Questions, Listen For</a:t>
              </a:r>
              <a:endParaRPr sz="1400" b="0" i="0" u="none" strike="noStrike" cap="none" dirty="0">
                <a:solidFill>
                  <a:srgbClr val="000000"/>
                </a:solidFill>
                <a:latin typeface="Arial"/>
                <a:ea typeface="Arial"/>
                <a:cs typeface="Arial"/>
                <a:sym typeface="Arial"/>
              </a:endParaRPr>
            </a:p>
          </p:txBody>
        </p:sp>
        <p:sp>
          <p:nvSpPr>
            <p:cNvPr id="189" name="Google Shape;189;p7"/>
            <p:cNvSpPr/>
            <p:nvPr/>
          </p:nvSpPr>
          <p:spPr>
            <a:xfrm>
              <a:off x="3941056" y="1786221"/>
              <a:ext cx="1967642" cy="3751064"/>
            </a:xfrm>
            <a:prstGeom prst="rect">
              <a:avLst/>
            </a:prstGeom>
            <a:grp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7"/>
            <p:cNvSpPr txBox="1"/>
            <p:nvPr/>
          </p:nvSpPr>
          <p:spPr>
            <a:xfrm>
              <a:off x="3941056" y="1786221"/>
              <a:ext cx="1967642" cy="3751064"/>
            </a:xfrm>
            <a:prstGeom prst="rect">
              <a:avLst/>
            </a:prstGeom>
            <a:solidFill>
              <a:schemeClr val="bg2"/>
            </a:solidFill>
            <a:ln>
              <a:solidFill>
                <a:schemeClr val="tx2"/>
              </a:solidFill>
            </a:ln>
          </p:spPr>
          <p:txBody>
            <a:bodyPr spcFirstLastPara="1" wrap="square" lIns="83800" tIns="83800" rIns="83800" bIns="83800" anchor="t" anchorCtr="0">
              <a:noAutofit/>
            </a:bodyPr>
            <a:lstStyle/>
            <a:p>
              <a:pPr marL="0" marR="0" lvl="0" indent="0" algn="l" rtl="0">
                <a:lnSpc>
                  <a:spcPct val="90000"/>
                </a:lnSpc>
                <a:spcBef>
                  <a:spcPts val="0"/>
                </a:spcBef>
                <a:spcAft>
                  <a:spcPts val="0"/>
                </a:spcAft>
                <a:buClr>
                  <a:schemeClr val="accent2"/>
                </a:buClr>
                <a:buSzPts val="2200"/>
                <a:buFont typeface="Roboto Medium"/>
                <a:buNone/>
              </a:pPr>
              <a:r>
                <a:rPr lang="en-US" sz="2200" b="0" i="0" u="none" strike="noStrike" cap="none" dirty="0">
                  <a:solidFill>
                    <a:schemeClr val="accent2"/>
                  </a:solidFill>
                  <a:latin typeface="Roboto Medium"/>
                  <a:ea typeface="Roboto Medium"/>
                  <a:cs typeface="Roboto Medium"/>
                  <a:sym typeface="Roboto Medium"/>
                </a:rPr>
                <a:t>Hold Groups</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770"/>
                </a:spcBef>
                <a:spcAft>
                  <a:spcPts val="0"/>
                </a:spcAft>
                <a:buClr>
                  <a:schemeClr val="dk2"/>
                </a:buClr>
                <a:buSzPts val="1700"/>
                <a:buFont typeface="Roboto Medium"/>
                <a:buChar char="•"/>
              </a:pPr>
              <a:r>
                <a:rPr lang="en-US" sz="1700" b="0" i="0" u="none" strike="noStrike" cap="none" dirty="0">
                  <a:solidFill>
                    <a:schemeClr val="dk2"/>
                  </a:solidFill>
                  <a:latin typeface="Roboto Medium"/>
                  <a:ea typeface="Roboto Medium"/>
                  <a:cs typeface="Roboto Medium"/>
                  <a:sym typeface="Roboto Medium"/>
                </a:rPr>
                <a:t>Flip chart</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255"/>
                </a:spcBef>
                <a:spcAft>
                  <a:spcPts val="0"/>
                </a:spcAft>
                <a:buClr>
                  <a:schemeClr val="dk2"/>
                </a:buClr>
                <a:buSzPts val="1700"/>
                <a:buFont typeface="Roboto Medium"/>
                <a:buChar char="•"/>
              </a:pPr>
              <a:r>
                <a:rPr lang="en-US" sz="1700" b="0" i="0" u="none" strike="noStrike" cap="none" dirty="0">
                  <a:solidFill>
                    <a:schemeClr val="dk2"/>
                  </a:solidFill>
                  <a:latin typeface="Roboto Medium"/>
                  <a:ea typeface="Roboto Medium"/>
                  <a:cs typeface="Roboto Medium"/>
                  <a:sym typeface="Roboto Medium"/>
                </a:rPr>
                <a:t>Sequence</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255"/>
                </a:spcBef>
                <a:spcAft>
                  <a:spcPts val="0"/>
                </a:spcAft>
                <a:buClr>
                  <a:schemeClr val="dk2"/>
                </a:buClr>
                <a:buSzPts val="1700"/>
                <a:buFont typeface="Roboto Medium"/>
                <a:buChar char="•"/>
              </a:pPr>
              <a:r>
                <a:rPr lang="en-US" sz="1700" b="0" i="0" u="none" strike="noStrike" cap="none" dirty="0">
                  <a:solidFill>
                    <a:schemeClr val="dk2"/>
                  </a:solidFill>
                  <a:latin typeface="Roboto Medium"/>
                  <a:ea typeface="Roboto Medium"/>
                  <a:cs typeface="Roboto Medium"/>
                  <a:sym typeface="Roboto Medium"/>
                </a:rPr>
                <a:t>Summarize</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255"/>
                </a:spcBef>
                <a:spcAft>
                  <a:spcPts val="0"/>
                </a:spcAft>
                <a:buClr>
                  <a:schemeClr val="dk2"/>
                </a:buClr>
                <a:buSzPts val="1700"/>
                <a:buFont typeface="Roboto Medium"/>
                <a:buChar char="•"/>
              </a:pPr>
              <a:r>
                <a:rPr lang="en-US" sz="1700" b="0" i="0" u="none" strike="noStrike" cap="none" dirty="0">
                  <a:solidFill>
                    <a:schemeClr val="dk2"/>
                  </a:solidFill>
                  <a:latin typeface="Roboto Medium"/>
                  <a:ea typeface="Roboto Medium"/>
                  <a:cs typeface="Roboto Medium"/>
                  <a:sym typeface="Roboto Medium"/>
                </a:rPr>
                <a:t>Synthesize</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255"/>
                </a:spcBef>
                <a:spcAft>
                  <a:spcPts val="0"/>
                </a:spcAft>
                <a:buClr>
                  <a:schemeClr val="dk2"/>
                </a:buClr>
                <a:buSzPts val="1700"/>
                <a:buFont typeface="Roboto Medium"/>
                <a:buChar char="•"/>
              </a:pPr>
              <a:r>
                <a:rPr lang="en-US" sz="1700" b="0" i="0" u="none" strike="noStrike" cap="none" dirty="0">
                  <a:solidFill>
                    <a:schemeClr val="dk2"/>
                  </a:solidFill>
                  <a:latin typeface="Roboto Medium"/>
                  <a:ea typeface="Roboto Medium"/>
                  <a:cs typeface="Roboto Medium"/>
                  <a:sym typeface="Roboto Medium"/>
                </a:rPr>
                <a:t>Check-in &amp; Check-out</a:t>
              </a:r>
              <a:endParaRPr sz="1400" b="0" i="0" u="none" strike="noStrike" cap="none" dirty="0">
                <a:solidFill>
                  <a:srgbClr val="000000"/>
                </a:solidFill>
                <a:latin typeface="Arial"/>
                <a:ea typeface="Arial"/>
                <a:cs typeface="Arial"/>
                <a:sym typeface="Arial"/>
              </a:endParaRPr>
            </a:p>
          </p:txBody>
        </p:sp>
        <p:sp>
          <p:nvSpPr>
            <p:cNvPr id="191" name="Google Shape;191;p7"/>
            <p:cNvSpPr/>
            <p:nvPr/>
          </p:nvSpPr>
          <p:spPr>
            <a:xfrm>
              <a:off x="5908698" y="1786221"/>
              <a:ext cx="1967642" cy="3751064"/>
            </a:xfrm>
            <a:prstGeom prst="rect">
              <a:avLst/>
            </a:prstGeom>
            <a:grp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2" name="Google Shape;192;p7"/>
            <p:cNvSpPr txBox="1"/>
            <p:nvPr/>
          </p:nvSpPr>
          <p:spPr>
            <a:xfrm>
              <a:off x="5908698" y="1786221"/>
              <a:ext cx="1967642" cy="3751064"/>
            </a:xfrm>
            <a:prstGeom prst="rect">
              <a:avLst/>
            </a:prstGeom>
            <a:solidFill>
              <a:schemeClr val="bg2"/>
            </a:solidFill>
            <a:ln>
              <a:solidFill>
                <a:schemeClr val="tx2"/>
              </a:solidFill>
            </a:ln>
          </p:spPr>
          <p:txBody>
            <a:bodyPr spcFirstLastPara="1" wrap="square" lIns="83800" tIns="83800" rIns="83800" bIns="83800" anchor="t" anchorCtr="0">
              <a:noAutofit/>
            </a:bodyPr>
            <a:lstStyle/>
            <a:p>
              <a:pPr marL="0" marR="0" lvl="0" indent="0" algn="l" rtl="0">
                <a:lnSpc>
                  <a:spcPct val="90000"/>
                </a:lnSpc>
                <a:spcBef>
                  <a:spcPts val="0"/>
                </a:spcBef>
                <a:spcAft>
                  <a:spcPts val="0"/>
                </a:spcAft>
                <a:buClr>
                  <a:schemeClr val="accent2"/>
                </a:buClr>
                <a:buSzPts val="2200"/>
                <a:buFont typeface="Roboto Medium"/>
                <a:buNone/>
              </a:pPr>
              <a:r>
                <a:rPr lang="en-US" sz="2200" b="0" i="0" u="none" strike="noStrike" cap="none" dirty="0">
                  <a:solidFill>
                    <a:schemeClr val="accent2"/>
                  </a:solidFill>
                  <a:latin typeface="Roboto Medium"/>
                  <a:ea typeface="Roboto Medium"/>
                  <a:cs typeface="Roboto Medium"/>
                  <a:sym typeface="Roboto Medium"/>
                </a:rPr>
                <a:t>Hold 3R Meetings</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770"/>
                </a:spcBef>
                <a:spcAft>
                  <a:spcPts val="0"/>
                </a:spcAft>
                <a:buClr>
                  <a:schemeClr val="dk2"/>
                </a:buClr>
                <a:buSzPts val="1700"/>
                <a:buFont typeface="Roboto Medium"/>
                <a:buChar char="•"/>
              </a:pPr>
              <a:r>
                <a:rPr lang="en-US" sz="1700" b="0" i="0" u="none" strike="noStrike" cap="none" dirty="0">
                  <a:solidFill>
                    <a:schemeClr val="dk2"/>
                  </a:solidFill>
                  <a:latin typeface="Roboto Medium"/>
                  <a:ea typeface="Roboto Medium"/>
                  <a:cs typeface="Roboto Medium"/>
                  <a:sym typeface="Roboto Medium"/>
                </a:rPr>
                <a:t>Use 3Rs to design</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255"/>
                </a:spcBef>
                <a:spcAft>
                  <a:spcPts val="0"/>
                </a:spcAft>
                <a:buClr>
                  <a:schemeClr val="dk2"/>
                </a:buClr>
                <a:buSzPts val="1700"/>
                <a:buFont typeface="Roboto Medium"/>
                <a:buChar char="•"/>
              </a:pPr>
              <a:r>
                <a:rPr lang="en-US" sz="1700" b="0" i="0" u="none" strike="noStrike" cap="none" dirty="0">
                  <a:solidFill>
                    <a:schemeClr val="dk2"/>
                  </a:solidFill>
                  <a:latin typeface="Roboto Medium"/>
                  <a:ea typeface="Roboto Medium"/>
                  <a:cs typeface="Roboto Medium"/>
                  <a:sym typeface="Roboto Medium"/>
                </a:rPr>
                <a:t>Use 3Rs to achieve results</a:t>
              </a:r>
              <a:endParaRPr sz="1400" b="0" i="0" u="none" strike="noStrike" cap="none" dirty="0">
                <a:solidFill>
                  <a:srgbClr val="000000"/>
                </a:solidFill>
                <a:latin typeface="Arial"/>
                <a:ea typeface="Arial"/>
                <a:cs typeface="Arial"/>
                <a:sym typeface="Arial"/>
              </a:endParaRPr>
            </a:p>
          </p:txBody>
        </p:sp>
        <p:sp>
          <p:nvSpPr>
            <p:cNvPr id="193" name="Google Shape;193;p7"/>
            <p:cNvSpPr/>
            <p:nvPr/>
          </p:nvSpPr>
          <p:spPr>
            <a:xfrm>
              <a:off x="7876341" y="1786221"/>
              <a:ext cx="1967642" cy="3751064"/>
            </a:xfrm>
            <a:prstGeom prst="rect">
              <a:avLst/>
            </a:prstGeom>
            <a:grp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 name="Google Shape;194;p7"/>
            <p:cNvSpPr txBox="1"/>
            <p:nvPr/>
          </p:nvSpPr>
          <p:spPr>
            <a:xfrm>
              <a:off x="7876341" y="1786221"/>
              <a:ext cx="1967642" cy="3751064"/>
            </a:xfrm>
            <a:prstGeom prst="rect">
              <a:avLst/>
            </a:prstGeom>
            <a:solidFill>
              <a:schemeClr val="bg2"/>
            </a:solidFill>
            <a:ln>
              <a:solidFill>
                <a:schemeClr val="tx2"/>
              </a:solidFill>
            </a:ln>
          </p:spPr>
          <p:txBody>
            <a:bodyPr spcFirstLastPara="1" wrap="square" lIns="60950" tIns="60950" rIns="60950" bIns="60950" anchor="t" anchorCtr="0">
              <a:noAutofit/>
            </a:bodyPr>
            <a:lstStyle/>
            <a:p>
              <a:pPr marL="0" marR="0" lvl="0" indent="0" algn="l" rtl="0">
                <a:lnSpc>
                  <a:spcPct val="90000"/>
                </a:lnSpc>
                <a:spcBef>
                  <a:spcPts val="0"/>
                </a:spcBef>
                <a:spcAft>
                  <a:spcPts val="0"/>
                </a:spcAft>
                <a:buClr>
                  <a:schemeClr val="accent2"/>
                </a:buClr>
                <a:buSzPts val="1900"/>
                <a:buFont typeface="Roboto Medium"/>
                <a:buNone/>
              </a:pPr>
              <a:r>
                <a:rPr lang="en-US" sz="1900" b="0" i="0" u="none" strike="noStrike" cap="none" dirty="0">
                  <a:solidFill>
                    <a:schemeClr val="accent2"/>
                  </a:solidFill>
                  <a:latin typeface="Roboto Medium"/>
                  <a:ea typeface="Roboto Medium"/>
                  <a:cs typeface="Roboto Medium"/>
                  <a:sym typeface="Roboto Medium"/>
                </a:rPr>
                <a:t>Hold Mental Models</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665"/>
                </a:spcBef>
                <a:spcAft>
                  <a:spcPts val="0"/>
                </a:spcAft>
                <a:buClr>
                  <a:schemeClr val="dk2"/>
                </a:buClr>
                <a:buSzPts val="1600"/>
                <a:buFont typeface="Roboto Medium"/>
                <a:buChar char="•"/>
              </a:pPr>
              <a:r>
                <a:rPr lang="en-US" sz="1600" b="0" i="0" u="none" strike="noStrike" cap="none" dirty="0">
                  <a:solidFill>
                    <a:schemeClr val="dk2"/>
                  </a:solidFill>
                  <a:latin typeface="Roboto Medium"/>
                  <a:ea typeface="Roboto Medium"/>
                  <a:cs typeface="Roboto Medium"/>
                  <a:sym typeface="Roboto Medium"/>
                </a:rPr>
                <a:t>PBDM</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240"/>
                </a:spcBef>
                <a:spcAft>
                  <a:spcPts val="0"/>
                </a:spcAft>
                <a:buClr>
                  <a:schemeClr val="dk2"/>
                </a:buClr>
                <a:buSzPts val="1600"/>
                <a:buFont typeface="Roboto Medium"/>
                <a:buChar char="•"/>
              </a:pPr>
              <a:r>
                <a:rPr lang="en-US" sz="1600" b="0" i="0" u="none" strike="noStrike" cap="none" dirty="0">
                  <a:solidFill>
                    <a:schemeClr val="dk2"/>
                  </a:solidFill>
                  <a:latin typeface="Roboto Medium"/>
                  <a:ea typeface="Roboto Medium"/>
                  <a:cs typeface="Roboto Medium"/>
                  <a:sym typeface="Roboto Medium"/>
                </a:rPr>
                <a:t>Conversations </a:t>
              </a:r>
              <a:r>
                <a:rPr lang="en-US" sz="1600" b="0" i="0" u="none" strike="noStrike" cap="none" dirty="0">
                  <a:solidFill>
                    <a:schemeClr val="dk2"/>
                  </a:solidFill>
                  <a:latin typeface="Roboto Medium"/>
                  <a:ea typeface="Roboto Medium"/>
                  <a:cs typeface="Roboto Medium"/>
                  <a:sym typeface="Wingdings" panose="05000000000000000000" pitchFamily="2" charset="2"/>
                </a:rPr>
                <a:t></a:t>
              </a:r>
              <a:r>
                <a:rPr lang="en-US" sz="1600" b="0" i="0" u="none" strike="noStrike" cap="none" dirty="0">
                  <a:solidFill>
                    <a:schemeClr val="dk2"/>
                  </a:solidFill>
                  <a:latin typeface="Roboto Medium"/>
                  <a:ea typeface="Roboto Medium"/>
                  <a:cs typeface="Roboto Medium"/>
                  <a:sym typeface="Roboto Medium"/>
                </a:rPr>
                <a:t> convergence</a:t>
              </a:r>
              <a:endParaRPr sz="1600" b="0" i="0" u="none" strike="noStrike" cap="none" dirty="0">
                <a:solidFill>
                  <a:schemeClr val="dk2"/>
                </a:solidFill>
                <a:latin typeface="Roboto Medium"/>
                <a:ea typeface="Roboto Medium"/>
                <a:cs typeface="Roboto Medium"/>
                <a:sym typeface="Roboto Medium"/>
              </a:endParaRPr>
            </a:p>
            <a:p>
              <a:pPr marL="171450" marR="0" lvl="1" indent="-171450" algn="l" rtl="0">
                <a:lnSpc>
                  <a:spcPct val="90000"/>
                </a:lnSpc>
                <a:spcBef>
                  <a:spcPts val="240"/>
                </a:spcBef>
                <a:spcAft>
                  <a:spcPts val="0"/>
                </a:spcAft>
                <a:buClr>
                  <a:schemeClr val="dk2"/>
                </a:buClr>
                <a:buSzPts val="1600"/>
                <a:buFont typeface="Roboto Medium"/>
                <a:buChar char="•"/>
              </a:pPr>
              <a:r>
                <a:rPr lang="en-US" sz="1600" b="0" i="0" u="none" strike="noStrike" cap="none" dirty="0">
                  <a:solidFill>
                    <a:schemeClr val="dk2"/>
                  </a:solidFill>
                  <a:latin typeface="Roboto Medium"/>
                  <a:ea typeface="Roboto Medium"/>
                  <a:cs typeface="Roboto Medium"/>
                  <a:sym typeface="Roboto Medium"/>
                </a:rPr>
                <a:t>Barriers to convergence</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240"/>
                </a:spcBef>
                <a:spcAft>
                  <a:spcPts val="0"/>
                </a:spcAft>
                <a:buClr>
                  <a:schemeClr val="dk2"/>
                </a:buClr>
                <a:buSzPts val="1600"/>
                <a:buFont typeface="Roboto Medium"/>
                <a:buChar char="•"/>
              </a:pPr>
              <a:r>
                <a:rPr lang="en-US" sz="1600" b="0" i="0" u="none" strike="noStrike" cap="none" dirty="0">
                  <a:solidFill>
                    <a:schemeClr val="dk2"/>
                  </a:solidFill>
                  <a:latin typeface="Roboto Medium"/>
                  <a:ea typeface="Roboto Medium"/>
                  <a:cs typeface="Roboto Medium"/>
                  <a:sym typeface="Roboto Medium"/>
                </a:rPr>
                <a:t>Make action commitments</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240"/>
                </a:spcBef>
                <a:spcAft>
                  <a:spcPts val="0"/>
                </a:spcAft>
                <a:buClr>
                  <a:schemeClr val="dk2"/>
                </a:buClr>
                <a:buSzPts val="1600"/>
                <a:buFont typeface="Roboto Medium"/>
                <a:buChar char="•"/>
              </a:pPr>
              <a:r>
                <a:rPr lang="en-US" sz="1600" b="0" i="0" u="none" strike="noStrike" cap="none" dirty="0">
                  <a:solidFill>
                    <a:schemeClr val="dk2"/>
                  </a:solidFill>
                  <a:latin typeface="Roboto Medium"/>
                  <a:ea typeface="Roboto Medium"/>
                  <a:cs typeface="Roboto Medium"/>
                  <a:sym typeface="Roboto Medium"/>
                </a:rPr>
                <a:t>Accountable</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240"/>
                </a:spcBef>
                <a:spcAft>
                  <a:spcPts val="0"/>
                </a:spcAft>
                <a:buClr>
                  <a:schemeClr val="dk2"/>
                </a:buClr>
                <a:buSzPts val="1600"/>
                <a:buFont typeface="Roboto Medium"/>
                <a:buChar char="•"/>
              </a:pPr>
              <a:r>
                <a:rPr lang="en-US" sz="1600" b="0" i="0" u="none" strike="noStrike" cap="none" dirty="0">
                  <a:solidFill>
                    <a:schemeClr val="dk2"/>
                  </a:solidFill>
                  <a:latin typeface="Roboto Medium"/>
                  <a:ea typeface="Roboto Medium"/>
                  <a:cs typeface="Roboto Medium"/>
                  <a:sym typeface="Roboto Medium"/>
                </a:rPr>
                <a:t>Obs. &amp; resp. to group dynamics</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240"/>
                </a:spcBef>
                <a:spcAft>
                  <a:spcPts val="0"/>
                </a:spcAft>
                <a:buClr>
                  <a:schemeClr val="dk2"/>
                </a:buClr>
                <a:buSzPts val="1600"/>
                <a:buFont typeface="Roboto Medium"/>
                <a:buChar char="•"/>
              </a:pPr>
              <a:r>
                <a:rPr lang="en-US" sz="1600" b="0" i="0" u="none" strike="noStrike" cap="none" dirty="0">
                  <a:solidFill>
                    <a:schemeClr val="dk2"/>
                  </a:solidFill>
                  <a:latin typeface="Roboto Medium"/>
                  <a:ea typeface="Roboto Medium"/>
                  <a:cs typeface="Roboto Medium"/>
                  <a:sym typeface="Roboto Medium"/>
                </a:rPr>
                <a:t>Assess &amp; address conflict</a:t>
              </a:r>
              <a:endParaRPr sz="1400" b="0" i="0" u="none" strike="noStrike" cap="none" dirty="0">
                <a:solidFill>
                  <a:srgbClr val="000000"/>
                </a:solidFill>
                <a:latin typeface="Arial"/>
                <a:ea typeface="Arial"/>
                <a:cs typeface="Arial"/>
                <a:sym typeface="Arial"/>
              </a:endParaRPr>
            </a:p>
          </p:txBody>
        </p:sp>
        <p:sp>
          <p:nvSpPr>
            <p:cNvPr id="195" name="Google Shape;195;p7"/>
            <p:cNvSpPr/>
            <p:nvPr/>
          </p:nvSpPr>
          <p:spPr>
            <a:xfrm>
              <a:off x="9843984" y="1786221"/>
              <a:ext cx="1967642" cy="3751064"/>
            </a:xfrm>
            <a:prstGeom prst="rect">
              <a:avLst/>
            </a:prstGeom>
            <a:grpFill/>
            <a:ln w="107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7"/>
            <p:cNvSpPr txBox="1"/>
            <p:nvPr/>
          </p:nvSpPr>
          <p:spPr>
            <a:xfrm>
              <a:off x="9843984" y="1786221"/>
              <a:ext cx="1967642" cy="3751064"/>
            </a:xfrm>
            <a:prstGeom prst="rect">
              <a:avLst/>
            </a:prstGeom>
            <a:solidFill>
              <a:schemeClr val="bg2"/>
            </a:solidFill>
            <a:ln>
              <a:solidFill>
                <a:schemeClr val="tx2"/>
              </a:solidFill>
            </a:ln>
          </p:spPr>
          <p:txBody>
            <a:bodyPr spcFirstLastPara="1" wrap="square" lIns="83800" tIns="83800" rIns="83800" bIns="83800" anchor="t" anchorCtr="0">
              <a:noAutofit/>
            </a:bodyPr>
            <a:lstStyle/>
            <a:p>
              <a:pPr marL="0" marR="0" lvl="0" indent="0" algn="l" rtl="0">
                <a:lnSpc>
                  <a:spcPct val="90000"/>
                </a:lnSpc>
                <a:spcBef>
                  <a:spcPts val="0"/>
                </a:spcBef>
                <a:spcAft>
                  <a:spcPts val="0"/>
                </a:spcAft>
                <a:buClr>
                  <a:schemeClr val="accent2"/>
                </a:buClr>
                <a:buSzPts val="2200"/>
                <a:buFont typeface="Roboto Medium"/>
                <a:buNone/>
              </a:pPr>
              <a:r>
                <a:rPr lang="en-US" sz="2200" b="0" i="0" u="none" strike="noStrike" cap="none" dirty="0">
                  <a:solidFill>
                    <a:schemeClr val="accent2"/>
                  </a:solidFill>
                  <a:latin typeface="Roboto Medium"/>
                  <a:ea typeface="Roboto Medium"/>
                  <a:cs typeface="Roboto Medium"/>
                  <a:sym typeface="Roboto Medium"/>
                </a:rPr>
                <a:t>Hold Action and Results</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770"/>
                </a:spcBef>
                <a:spcAft>
                  <a:spcPts val="0"/>
                </a:spcAft>
                <a:buClr>
                  <a:schemeClr val="dk2"/>
                </a:buClr>
                <a:buSzPts val="1700"/>
                <a:buFont typeface="Roboto Medium"/>
                <a:buChar char="•"/>
              </a:pPr>
              <a:r>
                <a:rPr lang="en-US" sz="1700" b="0" i="0" u="none" strike="noStrike" cap="none" dirty="0">
                  <a:solidFill>
                    <a:schemeClr val="dk2"/>
                  </a:solidFill>
                  <a:latin typeface="Roboto Medium"/>
                  <a:ea typeface="Roboto Medium"/>
                  <a:cs typeface="Roboto Medium"/>
                  <a:sym typeface="Roboto Medium"/>
                </a:rPr>
                <a:t>Accountable in role for contribution</a:t>
              </a:r>
              <a:endParaRPr sz="1400" b="0" i="0" u="none" strike="noStrike" cap="none" dirty="0">
                <a:solidFill>
                  <a:srgbClr val="000000"/>
                </a:solidFill>
                <a:latin typeface="Arial"/>
                <a:ea typeface="Arial"/>
                <a:cs typeface="Arial"/>
                <a:sym typeface="Arial"/>
              </a:endParaRPr>
            </a:p>
            <a:p>
              <a:pPr marL="171450" marR="0" lvl="1" indent="-171450" algn="l" rtl="0">
                <a:lnSpc>
                  <a:spcPct val="90000"/>
                </a:lnSpc>
                <a:spcBef>
                  <a:spcPts val="255"/>
                </a:spcBef>
                <a:spcAft>
                  <a:spcPts val="0"/>
                </a:spcAft>
                <a:buClr>
                  <a:schemeClr val="dk2"/>
                </a:buClr>
                <a:buSzPts val="1700"/>
                <a:buFont typeface="Roboto Medium"/>
                <a:buChar char="•"/>
              </a:pPr>
              <a:r>
                <a:rPr lang="en-US" sz="1700" b="0" i="0" u="none" strike="noStrike" cap="none" dirty="0">
                  <a:solidFill>
                    <a:schemeClr val="dk2"/>
                  </a:solidFill>
                  <a:latin typeface="Roboto Medium"/>
                  <a:ea typeface="Roboto Medium"/>
                  <a:cs typeface="Roboto Medium"/>
                  <a:sym typeface="Roboto Medium"/>
                </a:rPr>
                <a:t>Use RBF skills to work collaboratively to accelerate progress toward results</a:t>
              </a:r>
              <a:endParaRPr sz="1400" b="0" i="0" u="none" strike="noStrike" cap="none" dirty="0">
                <a:solidFill>
                  <a:srgbClr val="000000"/>
                </a:solidFill>
                <a:latin typeface="Arial"/>
                <a:ea typeface="Arial"/>
                <a:cs typeface="Arial"/>
                <a:sym typeface="Arial"/>
              </a:endParaRPr>
            </a:p>
          </p:txBody>
        </p:sp>
        <p:sp>
          <p:nvSpPr>
            <p:cNvPr id="197" name="Google Shape;197;p7"/>
            <p:cNvSpPr/>
            <p:nvPr/>
          </p:nvSpPr>
          <p:spPr>
            <a:xfrm>
              <a:off x="0" y="5537285"/>
              <a:ext cx="11817398" cy="416784"/>
            </a:xfrm>
            <a:prstGeom prst="rect">
              <a:avLst/>
            </a:prstGeom>
            <a:gr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98" name="Google Shape;198;p7"/>
          <p:cNvSpPr txBox="1"/>
          <p:nvPr/>
        </p:nvSpPr>
        <p:spPr>
          <a:xfrm>
            <a:off x="914399" y="5633853"/>
            <a:ext cx="6069874"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dirty="0">
                <a:solidFill>
                  <a:schemeClr val="dk2"/>
                </a:solidFill>
                <a:latin typeface="Roboto Medium"/>
                <a:ea typeface="Roboto Medium"/>
                <a:cs typeface="Roboto Medium"/>
                <a:sym typeface="Wingdings" panose="05000000000000000000" pitchFamily="2" charset="2"/>
              </a:rPr>
              <a:t></a:t>
            </a:r>
            <a:r>
              <a:rPr lang="en-US" sz="2400" b="0" i="0" u="none" strike="noStrike" cap="none" dirty="0">
                <a:solidFill>
                  <a:schemeClr val="dk2"/>
                </a:solidFill>
                <a:latin typeface="Roboto Medium"/>
                <a:ea typeface="Roboto Medium"/>
                <a:cs typeface="Roboto Medium"/>
                <a:sym typeface="Roboto Medium"/>
              </a:rPr>
              <a:t> Foundation Skills &amp; Competencies </a:t>
            </a:r>
            <a:r>
              <a:rPr lang="en-US" sz="2400" b="0" i="0" u="none" strike="noStrike" cap="none" dirty="0">
                <a:solidFill>
                  <a:schemeClr val="dk2"/>
                </a:solidFill>
                <a:latin typeface="Roboto Medium"/>
                <a:ea typeface="Roboto Medium"/>
                <a:cs typeface="Roboto Medium"/>
                <a:sym typeface="Wingdings" panose="05000000000000000000" pitchFamily="2" charset="2"/>
              </a:rPr>
              <a:t></a:t>
            </a:r>
            <a:endParaRPr sz="2400" b="0" i="0" u="none" strike="noStrike" cap="none" dirty="0">
              <a:solidFill>
                <a:schemeClr val="dk2"/>
              </a:solidFill>
              <a:latin typeface="Roboto Medium"/>
              <a:ea typeface="Roboto Medium"/>
              <a:cs typeface="Roboto Medium"/>
              <a:sym typeface="Roboto Medium"/>
            </a:endParaRPr>
          </a:p>
        </p:txBody>
      </p:sp>
      <p:sp>
        <p:nvSpPr>
          <p:cNvPr id="199" name="Google Shape;199;p7"/>
          <p:cNvSpPr txBox="1"/>
          <p:nvPr/>
        </p:nvSpPr>
        <p:spPr>
          <a:xfrm>
            <a:off x="7872549" y="5618048"/>
            <a:ext cx="4319451" cy="4616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dirty="0">
                <a:solidFill>
                  <a:schemeClr val="dk2"/>
                </a:solidFill>
                <a:latin typeface="Roboto Medium"/>
                <a:ea typeface="Roboto Medium"/>
                <a:cs typeface="Roboto Medium"/>
                <a:sym typeface="Wingdings" panose="05000000000000000000" pitchFamily="2" charset="2"/>
              </a:rPr>
              <a:t></a:t>
            </a:r>
            <a:r>
              <a:rPr lang="en-US" sz="2400" b="0" i="0" u="none" strike="noStrike" cap="none" dirty="0">
                <a:solidFill>
                  <a:schemeClr val="dk2"/>
                </a:solidFill>
                <a:latin typeface="Roboto Medium"/>
                <a:ea typeface="Roboto Medium"/>
                <a:cs typeface="Roboto Medium"/>
                <a:sym typeface="Roboto Medium"/>
              </a:rPr>
              <a:t> Advanced </a:t>
            </a:r>
            <a:r>
              <a:rPr lang="en-US" sz="2400" b="0" i="0" u="none" strike="noStrike" cap="none" dirty="0">
                <a:solidFill>
                  <a:schemeClr val="dk2"/>
                </a:solidFill>
                <a:latin typeface="Roboto Medium"/>
                <a:ea typeface="Roboto Medium"/>
                <a:cs typeface="Roboto Medium"/>
                <a:sym typeface="Wingdings" panose="05000000000000000000" pitchFamily="2" charset="2"/>
              </a:rPr>
              <a:t></a:t>
            </a:r>
            <a:endParaRPr sz="2400" b="0" i="0" u="none" strike="noStrike" cap="none" dirty="0">
              <a:solidFill>
                <a:schemeClr val="dk2"/>
              </a:solidFill>
              <a:latin typeface="Roboto Medium"/>
              <a:ea typeface="Roboto Medium"/>
              <a:cs typeface="Roboto Medium"/>
              <a:sym typeface="Roboto Medium"/>
            </a:endParaRPr>
          </a:p>
        </p:txBody>
      </p:sp>
      <p:sp>
        <p:nvSpPr>
          <p:cNvPr id="2" name="TextBox 1">
            <a:extLst>
              <a:ext uri="{FF2B5EF4-FFF2-40B4-BE49-F238E27FC236}">
                <a16:creationId xmlns:a16="http://schemas.microsoft.com/office/drawing/2014/main" id="{338726A6-2D16-4CD1-9FF9-325832D17C8E}"/>
              </a:ext>
            </a:extLst>
          </p:cNvPr>
          <p:cNvSpPr txBox="1"/>
          <p:nvPr/>
        </p:nvSpPr>
        <p:spPr>
          <a:xfrm>
            <a:off x="588195" y="6140398"/>
            <a:ext cx="11003974" cy="369332"/>
          </a:xfrm>
          <a:prstGeom prst="rect">
            <a:avLst/>
          </a:prstGeom>
          <a:noFill/>
        </p:spPr>
        <p:txBody>
          <a:bodyPr wrap="none" rtlCol="0">
            <a:spAutoFit/>
          </a:bodyPr>
          <a:lstStyle/>
          <a:p>
            <a:r>
              <a:rPr lang="en-US" i="1" dirty="0"/>
              <a:t>Note: These competencies and skills are covered in each of the RBF Books: Book 1, pg. 29, Book 2, pg. 4</a:t>
            </a:r>
          </a:p>
        </p:txBody>
      </p:sp>
      <p:sp>
        <p:nvSpPr>
          <p:cNvPr id="21" name="TextBox 20">
            <a:extLst>
              <a:ext uri="{FF2B5EF4-FFF2-40B4-BE49-F238E27FC236}">
                <a16:creationId xmlns:a16="http://schemas.microsoft.com/office/drawing/2014/main" id="{C6F54A11-B5AC-466F-AEF2-74F6A5ADA4E8}"/>
              </a:ext>
            </a:extLst>
          </p:cNvPr>
          <p:cNvSpPr txBox="1"/>
          <p:nvPr/>
        </p:nvSpPr>
        <p:spPr>
          <a:xfrm>
            <a:off x="7520978" y="6509730"/>
            <a:ext cx="4671022" cy="276999"/>
          </a:xfrm>
          <a:prstGeom prst="rect">
            <a:avLst/>
          </a:prstGeom>
          <a:noFill/>
        </p:spPr>
        <p:txBody>
          <a:bodyPr wrap="none" rtlCol="0">
            <a:spAutoFit/>
          </a:bodyPr>
          <a:lstStyle/>
          <a:p>
            <a:r>
              <a:rPr lang="en-US" sz="1200" dirty="0"/>
              <a:t>Adapted from slides contributed by Sheila Weber, The OCL Group</a:t>
            </a:r>
          </a:p>
        </p:txBody>
      </p:sp>
      <p:pic>
        <p:nvPicPr>
          <p:cNvPr id="4" name="Audio 3">
            <a:hlinkClick r:id="" action="ppaction://media"/>
            <a:extLst>
              <a:ext uri="{FF2B5EF4-FFF2-40B4-BE49-F238E27FC236}">
                <a16:creationId xmlns:a16="http://schemas.microsoft.com/office/drawing/2014/main" id="{361E4900-3015-4E01-AD10-FC7E4CF3B6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3C3D5"/>
        </a:solidFill>
        <a:effectLst/>
      </p:bgPr>
    </p:bg>
    <p:spTree>
      <p:nvGrpSpPr>
        <p:cNvPr id="1" name="Shape 221"/>
        <p:cNvGrpSpPr/>
        <p:nvPr/>
      </p:nvGrpSpPr>
      <p:grpSpPr>
        <a:xfrm>
          <a:off x="0" y="0"/>
          <a:ext cx="0" cy="0"/>
          <a:chOff x="0" y="0"/>
          <a:chExt cx="0" cy="0"/>
        </a:xfrm>
      </p:grpSpPr>
      <p:grpSp>
        <p:nvGrpSpPr>
          <p:cNvPr id="222" name="Google Shape;222;p10"/>
          <p:cNvGrpSpPr/>
          <p:nvPr/>
        </p:nvGrpSpPr>
        <p:grpSpPr>
          <a:xfrm>
            <a:off x="523973" y="1641016"/>
            <a:ext cx="11216181" cy="4444994"/>
            <a:chOff x="7442" y="126323"/>
            <a:chExt cx="11216181" cy="4444994"/>
          </a:xfrm>
        </p:grpSpPr>
        <p:sp>
          <p:nvSpPr>
            <p:cNvPr id="223" name="Google Shape;223;p10"/>
            <p:cNvSpPr/>
            <p:nvPr/>
          </p:nvSpPr>
          <p:spPr>
            <a:xfrm rot="5400000">
              <a:off x="525734" y="1739379"/>
              <a:ext cx="1561175" cy="2597760"/>
            </a:xfrm>
            <a:prstGeom prst="corner">
              <a:avLst>
                <a:gd name="adj1" fmla="val 16120"/>
                <a:gd name="adj2" fmla="val 16110"/>
              </a:avLst>
            </a:prstGeom>
            <a:solidFill>
              <a:schemeClr val="accent1"/>
            </a:solidFill>
            <a:ln w="107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4" name="Google Shape;224;p10"/>
            <p:cNvSpPr/>
            <p:nvPr/>
          </p:nvSpPr>
          <p:spPr>
            <a:xfrm>
              <a:off x="265136" y="2515549"/>
              <a:ext cx="2345272" cy="205576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 name="Google Shape;225;p10"/>
            <p:cNvSpPr txBox="1"/>
            <p:nvPr/>
          </p:nvSpPr>
          <p:spPr>
            <a:xfrm>
              <a:off x="265136" y="2515549"/>
              <a:ext cx="2345272" cy="2055768"/>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2400"/>
                <a:buFont typeface="Roboto Medium"/>
                <a:buNone/>
              </a:pPr>
              <a:r>
                <a:rPr lang="en-US" sz="2400" b="0" i="0" u="none" strike="noStrike" cap="none">
                  <a:solidFill>
                    <a:schemeClr val="dk1"/>
                  </a:solidFill>
                  <a:latin typeface="Roboto Medium"/>
                  <a:ea typeface="Roboto Medium"/>
                  <a:cs typeface="Roboto Medium"/>
                  <a:sym typeface="Roboto Medium"/>
                </a:rPr>
                <a:t>Unconscious Incompetence</a:t>
              </a:r>
              <a:endParaRPr sz="1400" b="0" i="0" u="none" strike="noStrike" cap="none">
                <a:solidFill>
                  <a:srgbClr val="000000"/>
                </a:solidFill>
                <a:latin typeface="Arial"/>
                <a:ea typeface="Arial"/>
                <a:cs typeface="Arial"/>
                <a:sym typeface="Arial"/>
              </a:endParaRPr>
            </a:p>
          </p:txBody>
        </p:sp>
        <p:sp>
          <p:nvSpPr>
            <p:cNvPr id="226" name="Google Shape;226;p10"/>
            <p:cNvSpPr/>
            <p:nvPr/>
          </p:nvSpPr>
          <p:spPr>
            <a:xfrm>
              <a:off x="2167904" y="1548129"/>
              <a:ext cx="442504" cy="442504"/>
            </a:xfrm>
            <a:prstGeom prst="triangle">
              <a:avLst>
                <a:gd name="adj" fmla="val 100000"/>
              </a:avLst>
            </a:prstGeom>
            <a:solidFill>
              <a:schemeClr val="accent1"/>
            </a:solidFill>
            <a:ln w="107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 name="Google Shape;227;p10"/>
            <p:cNvSpPr/>
            <p:nvPr/>
          </p:nvSpPr>
          <p:spPr>
            <a:xfrm rot="5400000">
              <a:off x="3396806" y="1028929"/>
              <a:ext cx="1561175" cy="2597760"/>
            </a:xfrm>
            <a:prstGeom prst="corner">
              <a:avLst>
                <a:gd name="adj1" fmla="val 16120"/>
                <a:gd name="adj2" fmla="val 16110"/>
              </a:avLst>
            </a:prstGeom>
            <a:solidFill>
              <a:schemeClr val="accent1"/>
            </a:solidFill>
            <a:ln w="107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8" name="Google Shape;228;p10"/>
            <p:cNvSpPr/>
            <p:nvPr/>
          </p:nvSpPr>
          <p:spPr>
            <a:xfrm>
              <a:off x="3136207" y="1805100"/>
              <a:ext cx="2345272" cy="205576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 name="Google Shape;229;p10"/>
            <p:cNvSpPr txBox="1"/>
            <p:nvPr/>
          </p:nvSpPr>
          <p:spPr>
            <a:xfrm>
              <a:off x="3136207" y="1805100"/>
              <a:ext cx="2345272" cy="2055768"/>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2400"/>
                <a:buFont typeface="Roboto Medium"/>
                <a:buNone/>
              </a:pPr>
              <a:r>
                <a:rPr lang="en-US" sz="2400" b="0" i="0" u="none" strike="noStrike" cap="none">
                  <a:solidFill>
                    <a:schemeClr val="dk1"/>
                  </a:solidFill>
                  <a:latin typeface="Roboto Medium"/>
                  <a:ea typeface="Roboto Medium"/>
                  <a:cs typeface="Roboto Medium"/>
                  <a:sym typeface="Roboto Medium"/>
                </a:rPr>
                <a:t>Conscious Incompetence </a:t>
              </a:r>
              <a:r>
                <a:rPr lang="en-US" sz="2400" b="0" i="0" u="none" strike="noStrike" cap="none">
                  <a:solidFill>
                    <a:schemeClr val="accent2"/>
                  </a:solidFill>
                  <a:latin typeface="Roboto Medium"/>
                  <a:ea typeface="Roboto Medium"/>
                  <a:cs typeface="Roboto Medium"/>
                  <a:sym typeface="Roboto Medium"/>
                </a:rPr>
                <a:t>(Awareness)</a:t>
              </a:r>
              <a:endParaRPr sz="1400" b="0" i="0" u="none" strike="noStrike" cap="none">
                <a:solidFill>
                  <a:srgbClr val="000000"/>
                </a:solidFill>
                <a:latin typeface="Arial"/>
                <a:ea typeface="Arial"/>
                <a:cs typeface="Arial"/>
                <a:sym typeface="Arial"/>
              </a:endParaRPr>
            </a:p>
          </p:txBody>
        </p:sp>
        <p:sp>
          <p:nvSpPr>
            <p:cNvPr id="230" name="Google Shape;230;p10"/>
            <p:cNvSpPr/>
            <p:nvPr/>
          </p:nvSpPr>
          <p:spPr>
            <a:xfrm>
              <a:off x="5038975" y="837679"/>
              <a:ext cx="442504" cy="442504"/>
            </a:xfrm>
            <a:prstGeom prst="triangle">
              <a:avLst>
                <a:gd name="adj" fmla="val 100000"/>
              </a:avLst>
            </a:prstGeom>
            <a:solidFill>
              <a:schemeClr val="accent1"/>
            </a:solidFill>
            <a:ln w="107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 name="Google Shape;231;p10"/>
            <p:cNvSpPr/>
            <p:nvPr/>
          </p:nvSpPr>
          <p:spPr>
            <a:xfrm rot="5400000">
              <a:off x="6267878" y="318480"/>
              <a:ext cx="1561175" cy="2597760"/>
            </a:xfrm>
            <a:prstGeom prst="corner">
              <a:avLst>
                <a:gd name="adj1" fmla="val 16120"/>
                <a:gd name="adj2" fmla="val 16110"/>
              </a:avLst>
            </a:prstGeom>
            <a:solidFill>
              <a:schemeClr val="accent1"/>
            </a:solidFill>
            <a:ln w="107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 name="Google Shape;232;p10"/>
            <p:cNvSpPr/>
            <p:nvPr/>
          </p:nvSpPr>
          <p:spPr>
            <a:xfrm>
              <a:off x="6007279" y="1094650"/>
              <a:ext cx="2345272" cy="205576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 name="Google Shape;233;p10"/>
            <p:cNvSpPr txBox="1"/>
            <p:nvPr/>
          </p:nvSpPr>
          <p:spPr>
            <a:xfrm>
              <a:off x="6007279" y="1094650"/>
              <a:ext cx="2345272" cy="2055768"/>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2400"/>
                <a:buFont typeface="Roboto Medium"/>
                <a:buNone/>
              </a:pPr>
              <a:r>
                <a:rPr lang="en-US" sz="2400" b="0" i="0" u="none" strike="noStrike" cap="none">
                  <a:solidFill>
                    <a:schemeClr val="dk1"/>
                  </a:solidFill>
                  <a:latin typeface="Roboto Medium"/>
                  <a:ea typeface="Roboto Medium"/>
                  <a:cs typeface="Roboto Medium"/>
                  <a:sym typeface="Roboto Medium"/>
                </a:rPr>
                <a:t>Conscious Competence </a:t>
              </a:r>
              <a:r>
                <a:rPr lang="en-US" sz="2400" b="0" i="0" u="none" strike="noStrike" cap="none">
                  <a:solidFill>
                    <a:schemeClr val="accent2"/>
                  </a:solidFill>
                  <a:latin typeface="Roboto Medium"/>
                  <a:ea typeface="Roboto Medium"/>
                  <a:cs typeface="Roboto Medium"/>
                  <a:sym typeface="Roboto Medium"/>
                </a:rPr>
                <a:t>(Application)</a:t>
              </a:r>
              <a:endParaRPr sz="1400" b="0" i="0" u="none" strike="noStrike" cap="none">
                <a:solidFill>
                  <a:srgbClr val="000000"/>
                </a:solidFill>
                <a:latin typeface="Arial"/>
                <a:ea typeface="Arial"/>
                <a:cs typeface="Arial"/>
                <a:sym typeface="Arial"/>
              </a:endParaRPr>
            </a:p>
          </p:txBody>
        </p:sp>
        <p:sp>
          <p:nvSpPr>
            <p:cNvPr id="234" name="Google Shape;234;p10"/>
            <p:cNvSpPr/>
            <p:nvPr/>
          </p:nvSpPr>
          <p:spPr>
            <a:xfrm>
              <a:off x="7910047" y="127230"/>
              <a:ext cx="442504" cy="442504"/>
            </a:xfrm>
            <a:prstGeom prst="triangle">
              <a:avLst>
                <a:gd name="adj" fmla="val 100000"/>
              </a:avLst>
            </a:prstGeom>
            <a:solidFill>
              <a:schemeClr val="accent1"/>
            </a:solidFill>
            <a:ln w="107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 name="Google Shape;235;p10"/>
            <p:cNvSpPr/>
            <p:nvPr/>
          </p:nvSpPr>
          <p:spPr>
            <a:xfrm rot="5400000">
              <a:off x="9138950" y="-391969"/>
              <a:ext cx="1561175" cy="2597760"/>
            </a:xfrm>
            <a:prstGeom prst="corner">
              <a:avLst>
                <a:gd name="adj1" fmla="val 16120"/>
                <a:gd name="adj2" fmla="val 16110"/>
              </a:avLst>
            </a:prstGeom>
            <a:solidFill>
              <a:schemeClr val="accent1"/>
            </a:solidFill>
            <a:ln w="107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 name="Google Shape;236;p10"/>
            <p:cNvSpPr/>
            <p:nvPr/>
          </p:nvSpPr>
          <p:spPr>
            <a:xfrm>
              <a:off x="8878351" y="384201"/>
              <a:ext cx="2345272" cy="205576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10"/>
            <p:cNvSpPr txBox="1"/>
            <p:nvPr/>
          </p:nvSpPr>
          <p:spPr>
            <a:xfrm>
              <a:off x="8878351" y="384201"/>
              <a:ext cx="2345272" cy="2055768"/>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2400"/>
                <a:buFont typeface="Roboto Medium"/>
                <a:buNone/>
              </a:pPr>
              <a:r>
                <a:rPr lang="en-US" sz="2400" b="0" i="0" u="none" strike="noStrike" cap="none">
                  <a:solidFill>
                    <a:schemeClr val="dk1"/>
                  </a:solidFill>
                  <a:latin typeface="Roboto Medium"/>
                  <a:ea typeface="Roboto Medium"/>
                  <a:cs typeface="Roboto Medium"/>
                  <a:sym typeface="Roboto Medium"/>
                </a:rPr>
                <a:t>Unconscious Competence </a:t>
              </a:r>
              <a:r>
                <a:rPr lang="en-US" sz="2400" b="0" i="0" u="none" strike="noStrike" cap="none">
                  <a:solidFill>
                    <a:schemeClr val="accent2"/>
                  </a:solidFill>
                  <a:latin typeface="Roboto Medium"/>
                  <a:ea typeface="Roboto Medium"/>
                  <a:cs typeface="Roboto Medium"/>
                  <a:sym typeface="Roboto Medium"/>
                </a:rPr>
                <a:t>(Mastery)</a:t>
              </a:r>
              <a:endParaRPr sz="1400" b="0" i="0" u="none" strike="noStrike" cap="none">
                <a:solidFill>
                  <a:srgbClr val="000000"/>
                </a:solidFill>
                <a:latin typeface="Arial"/>
                <a:ea typeface="Arial"/>
                <a:cs typeface="Arial"/>
                <a:sym typeface="Arial"/>
              </a:endParaRPr>
            </a:p>
          </p:txBody>
        </p:sp>
      </p:grpSp>
      <p:sp>
        <p:nvSpPr>
          <p:cNvPr id="238" name="Google Shape;238;p10"/>
          <p:cNvSpPr txBox="1"/>
          <p:nvPr/>
        </p:nvSpPr>
        <p:spPr>
          <a:xfrm>
            <a:off x="816678" y="593313"/>
            <a:ext cx="10637753"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dirty="0">
                <a:solidFill>
                  <a:schemeClr val="accent2"/>
                </a:solidFill>
                <a:latin typeface="Roboto Medium"/>
                <a:ea typeface="Roboto Medium"/>
                <a:cs typeface="Roboto Medium"/>
                <a:sym typeface="Roboto Medium"/>
              </a:rPr>
              <a:t>Stages of Competence (p. 30, RBF Book 1)</a:t>
            </a:r>
            <a:endParaRPr sz="1400" b="0" i="0" u="none" strike="noStrike" cap="none" dirty="0">
              <a:solidFill>
                <a:srgbClr val="000000"/>
              </a:solidFill>
              <a:latin typeface="Arial"/>
              <a:ea typeface="Arial"/>
              <a:cs typeface="Arial"/>
              <a:sym typeface="Arial"/>
            </a:endParaRPr>
          </a:p>
        </p:txBody>
      </p:sp>
      <p:sp>
        <p:nvSpPr>
          <p:cNvPr id="19" name="TextBox 18">
            <a:extLst>
              <a:ext uri="{FF2B5EF4-FFF2-40B4-BE49-F238E27FC236}">
                <a16:creationId xmlns:a16="http://schemas.microsoft.com/office/drawing/2014/main" id="{277C59E4-2407-4FD4-A5D2-E473732E7804}"/>
              </a:ext>
            </a:extLst>
          </p:cNvPr>
          <p:cNvSpPr txBox="1"/>
          <p:nvPr/>
        </p:nvSpPr>
        <p:spPr>
          <a:xfrm>
            <a:off x="7394354" y="6283726"/>
            <a:ext cx="4671022" cy="276999"/>
          </a:xfrm>
          <a:prstGeom prst="rect">
            <a:avLst/>
          </a:prstGeom>
          <a:noFill/>
        </p:spPr>
        <p:txBody>
          <a:bodyPr wrap="none" rtlCol="0">
            <a:spAutoFit/>
          </a:bodyPr>
          <a:lstStyle/>
          <a:p>
            <a:r>
              <a:rPr lang="en-US" sz="1200" dirty="0"/>
              <a:t>Adapted from slides contributed by Sheila Weber, The OCL Group</a:t>
            </a:r>
          </a:p>
        </p:txBody>
      </p:sp>
      <p:pic>
        <p:nvPicPr>
          <p:cNvPr id="3" name="Audio 2">
            <a:hlinkClick r:id="" action="ppaction://media"/>
            <a:extLst>
              <a:ext uri="{FF2B5EF4-FFF2-40B4-BE49-F238E27FC236}">
                <a16:creationId xmlns:a16="http://schemas.microsoft.com/office/drawing/2014/main" id="{F2FD1819-80DB-4584-AC5F-707812AF71E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pic>
        <p:nvPicPr>
          <p:cNvPr id="575" name="Google Shape;575;p39"/>
          <p:cNvPicPr preferRelativeResize="0"/>
          <p:nvPr/>
        </p:nvPicPr>
        <p:blipFill rotWithShape="1">
          <a:blip r:embed="rId5">
            <a:alphaModFix/>
          </a:blip>
          <a:srcRect/>
          <a:stretch/>
        </p:blipFill>
        <p:spPr>
          <a:xfrm>
            <a:off x="6007100" y="3244850"/>
            <a:ext cx="177800" cy="368300"/>
          </a:xfrm>
          <a:prstGeom prst="rect">
            <a:avLst/>
          </a:prstGeom>
          <a:noFill/>
          <a:ln>
            <a:noFill/>
          </a:ln>
        </p:spPr>
      </p:pic>
      <p:sp>
        <p:nvSpPr>
          <p:cNvPr id="576" name="Google Shape;576;p39"/>
          <p:cNvSpPr txBox="1">
            <a:spLocks noGrp="1"/>
          </p:cNvSpPr>
          <p:nvPr>
            <p:ph type="title" idx="4294967295"/>
          </p:nvPr>
        </p:nvSpPr>
        <p:spPr>
          <a:xfrm>
            <a:off x="0" y="30163"/>
            <a:ext cx="10515600"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600"/>
              <a:buFont typeface="Roboto Medium"/>
              <a:buNone/>
            </a:pPr>
            <a:r>
              <a:rPr lang="en-US" dirty="0">
                <a:solidFill>
                  <a:schemeClr val="tx2"/>
                </a:solidFill>
                <a:latin typeface="+mn-lt"/>
              </a:rPr>
              <a:t>TWO KEY CONCEPTS</a:t>
            </a:r>
            <a:endParaRPr dirty="0">
              <a:solidFill>
                <a:schemeClr val="tx2"/>
              </a:solidFill>
              <a:latin typeface="+mn-lt"/>
            </a:endParaRPr>
          </a:p>
        </p:txBody>
      </p:sp>
      <p:sp>
        <p:nvSpPr>
          <p:cNvPr id="577" name="Google Shape;577;p39"/>
          <p:cNvSpPr txBox="1"/>
          <p:nvPr/>
        </p:nvSpPr>
        <p:spPr>
          <a:xfrm>
            <a:off x="838200" y="1398321"/>
            <a:ext cx="5153414" cy="82391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57070"/>
              </a:buClr>
              <a:buSzPts val="3200"/>
              <a:buFont typeface="Arial"/>
              <a:buNone/>
            </a:pPr>
            <a:r>
              <a:rPr lang="en-US" sz="3200" b="1" i="0" u="none" strike="noStrike" cap="none" dirty="0">
                <a:solidFill>
                  <a:srgbClr val="757070"/>
                </a:solidFill>
                <a:latin typeface="Calibri"/>
                <a:ea typeface="Calibri"/>
                <a:cs typeface="Calibri"/>
                <a:sym typeface="Calibri"/>
              </a:rPr>
              <a:t>Person-Role-System</a:t>
            </a:r>
            <a:endParaRPr sz="1400" b="0" i="0" u="none" strike="noStrike" cap="none" dirty="0">
              <a:solidFill>
                <a:srgbClr val="000000"/>
              </a:solidFill>
              <a:latin typeface="Arial"/>
              <a:ea typeface="Arial"/>
              <a:cs typeface="Arial"/>
              <a:sym typeface="Arial"/>
            </a:endParaRPr>
          </a:p>
          <a:p>
            <a:pPr marL="228600" marR="0" lvl="0" indent="-25400" algn="l" rtl="0">
              <a:lnSpc>
                <a:spcPct val="90000"/>
              </a:lnSpc>
              <a:spcBef>
                <a:spcPts val="1000"/>
              </a:spcBef>
              <a:spcAft>
                <a:spcPts val="0"/>
              </a:spcAft>
              <a:buClr>
                <a:srgbClr val="5F5F5F"/>
              </a:buClr>
              <a:buSzPts val="3200"/>
              <a:buFont typeface="Arial"/>
              <a:buNone/>
            </a:pPr>
            <a:endParaRPr sz="3200" b="1" i="0" u="none" strike="noStrike" cap="none" dirty="0">
              <a:solidFill>
                <a:srgbClr val="757070"/>
              </a:solidFill>
              <a:latin typeface="Calibri"/>
              <a:ea typeface="Calibri"/>
              <a:cs typeface="Calibri"/>
              <a:sym typeface="Calibri"/>
            </a:endParaRPr>
          </a:p>
        </p:txBody>
      </p:sp>
      <p:sp>
        <p:nvSpPr>
          <p:cNvPr id="578" name="Google Shape;578;p39"/>
          <p:cNvSpPr txBox="1"/>
          <p:nvPr/>
        </p:nvSpPr>
        <p:spPr>
          <a:xfrm>
            <a:off x="6075656" y="1398322"/>
            <a:ext cx="5278144" cy="123338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757070"/>
              </a:buClr>
              <a:buSzPts val="3237"/>
              <a:buFont typeface="Arial"/>
              <a:buNone/>
            </a:pPr>
            <a:r>
              <a:rPr lang="en-US" sz="3237" b="1" i="0" u="none" strike="noStrike" cap="none">
                <a:solidFill>
                  <a:srgbClr val="757070"/>
                </a:solidFill>
                <a:latin typeface="Calibri"/>
                <a:ea typeface="Calibri"/>
                <a:cs typeface="Calibri"/>
                <a:sym typeface="Calibri"/>
              </a:rPr>
              <a:t>B/ART</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rgbClr val="757070"/>
              </a:buClr>
              <a:buSzPts val="2590"/>
              <a:buFont typeface="Arial"/>
              <a:buNone/>
            </a:pPr>
            <a:r>
              <a:rPr lang="en-US" sz="2590" b="0" i="0" u="none" strike="noStrike" cap="none">
                <a:solidFill>
                  <a:srgbClr val="757070"/>
                </a:solidFill>
                <a:latin typeface="Calibri"/>
                <a:ea typeface="Calibri"/>
                <a:cs typeface="Calibri"/>
                <a:sym typeface="Calibri"/>
              </a:rPr>
              <a:t>Boundary of Authority, Role, and Task</a:t>
            </a:r>
            <a:endParaRPr sz="2590" b="0" i="0" u="none" strike="noStrike" cap="none">
              <a:solidFill>
                <a:srgbClr val="757070"/>
              </a:solidFill>
              <a:latin typeface="Calibri"/>
              <a:ea typeface="Calibri"/>
              <a:cs typeface="Calibri"/>
              <a:sym typeface="Calibri"/>
            </a:endParaRPr>
          </a:p>
        </p:txBody>
      </p:sp>
      <p:grpSp>
        <p:nvGrpSpPr>
          <p:cNvPr id="579" name="Google Shape;579;p39"/>
          <p:cNvGrpSpPr/>
          <p:nvPr/>
        </p:nvGrpSpPr>
        <p:grpSpPr>
          <a:xfrm>
            <a:off x="6554662" y="2510989"/>
            <a:ext cx="3298225" cy="3207135"/>
            <a:chOff x="1615025" y="1880219"/>
            <a:chExt cx="3490652" cy="3394247"/>
          </a:xfrm>
        </p:grpSpPr>
        <p:sp>
          <p:nvSpPr>
            <p:cNvPr id="580" name="Google Shape;580;p39"/>
            <p:cNvSpPr/>
            <p:nvPr/>
          </p:nvSpPr>
          <p:spPr>
            <a:xfrm>
              <a:off x="3154533" y="3355945"/>
              <a:ext cx="714895" cy="714895"/>
            </a:xfrm>
            <a:prstGeom prst="ellipse">
              <a:avLst/>
            </a:prstGeom>
            <a:solidFill>
              <a:srgbClr val="B8BABB">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Rockwell"/>
                <a:buNone/>
              </a:pPr>
              <a:endParaRPr sz="1200" b="0" i="0" u="none" strike="noStrike" cap="none">
                <a:solidFill>
                  <a:srgbClr val="FFFFFF"/>
                </a:solidFill>
                <a:latin typeface="Calibri"/>
                <a:ea typeface="Calibri"/>
                <a:cs typeface="Calibri"/>
                <a:sym typeface="Calibri"/>
              </a:endParaRPr>
            </a:p>
          </p:txBody>
        </p:sp>
        <p:sp>
          <p:nvSpPr>
            <p:cNvPr id="581" name="Google Shape;581;p39"/>
            <p:cNvSpPr/>
            <p:nvPr/>
          </p:nvSpPr>
          <p:spPr>
            <a:xfrm>
              <a:off x="2859316" y="2493345"/>
              <a:ext cx="1424763" cy="1424763"/>
            </a:xfrm>
            <a:prstGeom prst="ellipse">
              <a:avLst/>
            </a:prstGeom>
            <a:noFill/>
            <a:ln w="76200" cap="flat" cmpd="sng">
              <a:solidFill>
                <a:srgbClr val="70AE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582" name="Google Shape;582;p39"/>
            <p:cNvSpPr/>
            <p:nvPr/>
          </p:nvSpPr>
          <p:spPr>
            <a:xfrm>
              <a:off x="3302141" y="3229816"/>
              <a:ext cx="1424763" cy="1424763"/>
            </a:xfrm>
            <a:prstGeom prst="ellipse">
              <a:avLst/>
            </a:prstGeom>
            <a:noFill/>
            <a:ln w="762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583" name="Google Shape;583;p39"/>
            <p:cNvSpPr/>
            <p:nvPr/>
          </p:nvSpPr>
          <p:spPr>
            <a:xfrm>
              <a:off x="2294543" y="3229816"/>
              <a:ext cx="1424763" cy="1424763"/>
            </a:xfrm>
            <a:prstGeom prst="ellipse">
              <a:avLst/>
            </a:prstGeom>
            <a:noFill/>
            <a:ln w="76200" cap="flat" cmpd="sng">
              <a:solidFill>
                <a:srgbClr val="196EB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584" name="Google Shape;584;p39"/>
            <p:cNvSpPr txBox="1"/>
            <p:nvPr/>
          </p:nvSpPr>
          <p:spPr>
            <a:xfrm>
              <a:off x="1615025" y="4678925"/>
              <a:ext cx="2162694" cy="5955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96EB8"/>
                </a:buClr>
                <a:buSzPts val="2400"/>
                <a:buFont typeface="Calibri"/>
                <a:buNone/>
              </a:pPr>
              <a:r>
                <a:rPr lang="en-US" sz="2400" b="0" i="0" u="none" strike="noStrike" cap="none">
                  <a:solidFill>
                    <a:srgbClr val="196EB8"/>
                  </a:solidFill>
                  <a:latin typeface="Calibri"/>
                  <a:ea typeface="Calibri"/>
                  <a:cs typeface="Calibri"/>
                  <a:sym typeface="Calibri"/>
                </a:rPr>
                <a:t>Authority</a:t>
              </a:r>
              <a:endParaRPr sz="1400" b="0" i="0" u="none" strike="noStrike" cap="none">
                <a:solidFill>
                  <a:srgbClr val="000000"/>
                </a:solidFill>
                <a:latin typeface="Arial"/>
                <a:ea typeface="Arial"/>
                <a:cs typeface="Arial"/>
                <a:sym typeface="Arial"/>
              </a:endParaRPr>
            </a:p>
          </p:txBody>
        </p:sp>
        <p:sp>
          <p:nvSpPr>
            <p:cNvPr id="585" name="Google Shape;585;p39"/>
            <p:cNvSpPr txBox="1"/>
            <p:nvPr/>
          </p:nvSpPr>
          <p:spPr>
            <a:xfrm>
              <a:off x="3088867" y="1880219"/>
              <a:ext cx="965662" cy="5955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0AE46"/>
                </a:buClr>
                <a:buSzPts val="2400"/>
                <a:buFont typeface="Calibri"/>
                <a:buNone/>
              </a:pPr>
              <a:r>
                <a:rPr lang="en-US" sz="2400" b="0" i="0" u="none" strike="noStrike" cap="none">
                  <a:solidFill>
                    <a:srgbClr val="70AE46"/>
                  </a:solidFill>
                  <a:latin typeface="Calibri"/>
                  <a:ea typeface="Calibri"/>
                  <a:cs typeface="Calibri"/>
                  <a:sym typeface="Calibri"/>
                </a:rPr>
                <a:t>Role</a:t>
              </a:r>
              <a:endParaRPr sz="1400" b="0" i="0" u="none" strike="noStrike" cap="none">
                <a:solidFill>
                  <a:srgbClr val="000000"/>
                </a:solidFill>
                <a:latin typeface="Arial"/>
                <a:ea typeface="Arial"/>
                <a:cs typeface="Arial"/>
                <a:sym typeface="Arial"/>
              </a:endParaRPr>
            </a:p>
          </p:txBody>
        </p:sp>
        <p:sp>
          <p:nvSpPr>
            <p:cNvPr id="586" name="Google Shape;586;p39"/>
            <p:cNvSpPr txBox="1"/>
            <p:nvPr/>
          </p:nvSpPr>
          <p:spPr>
            <a:xfrm>
              <a:off x="3946051" y="4669406"/>
              <a:ext cx="1159626" cy="5955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C000"/>
                </a:buClr>
                <a:buSzPts val="2400"/>
                <a:buFont typeface="Calibri"/>
                <a:buNone/>
              </a:pPr>
              <a:r>
                <a:rPr lang="en-US" sz="2400" b="0" i="0" u="none" strike="noStrike" cap="none">
                  <a:solidFill>
                    <a:srgbClr val="FFC000"/>
                  </a:solidFill>
                  <a:latin typeface="Calibri"/>
                  <a:ea typeface="Calibri"/>
                  <a:cs typeface="Calibri"/>
                  <a:sym typeface="Calibri"/>
                </a:rPr>
                <a:t>Task</a:t>
              </a:r>
              <a:endParaRPr sz="1400" b="0" i="0" u="none" strike="noStrike" cap="none">
                <a:solidFill>
                  <a:srgbClr val="000000"/>
                </a:solidFill>
                <a:latin typeface="Arial"/>
                <a:ea typeface="Arial"/>
                <a:cs typeface="Arial"/>
                <a:sym typeface="Arial"/>
              </a:endParaRPr>
            </a:p>
          </p:txBody>
        </p:sp>
        <p:sp>
          <p:nvSpPr>
            <p:cNvPr id="587" name="Google Shape;587;p39"/>
            <p:cNvSpPr txBox="1"/>
            <p:nvPr/>
          </p:nvSpPr>
          <p:spPr>
            <a:xfrm>
              <a:off x="3317282" y="3431699"/>
              <a:ext cx="1531571" cy="5955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Calibri"/>
                <a:buNone/>
              </a:pPr>
              <a:r>
                <a:rPr lang="en-US" sz="2400" b="1" i="0" u="none" strike="noStrike" cap="none">
                  <a:solidFill>
                    <a:srgbClr val="000000"/>
                  </a:solidFill>
                  <a:latin typeface="Calibri"/>
                  <a:ea typeface="Calibri"/>
                  <a:cs typeface="Calibri"/>
                  <a:sym typeface="Calibri"/>
                </a:rPr>
                <a:t>B/ART</a:t>
              </a:r>
              <a:endParaRPr sz="1400" b="0" i="0" u="none" strike="noStrike" cap="none">
                <a:solidFill>
                  <a:srgbClr val="000000"/>
                </a:solidFill>
                <a:latin typeface="Arial"/>
                <a:ea typeface="Arial"/>
                <a:cs typeface="Arial"/>
                <a:sym typeface="Arial"/>
              </a:endParaRPr>
            </a:p>
          </p:txBody>
        </p:sp>
      </p:grpSp>
      <p:sp>
        <p:nvSpPr>
          <p:cNvPr id="588" name="Google Shape;588;p39"/>
          <p:cNvSpPr txBox="1"/>
          <p:nvPr/>
        </p:nvSpPr>
        <p:spPr>
          <a:xfrm>
            <a:off x="3815967" y="2943904"/>
            <a:ext cx="184731"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Rockwell"/>
              <a:buNone/>
            </a:pPr>
            <a:endParaRPr sz="1800" b="0" i="0" u="none" strike="noStrike" cap="none">
              <a:solidFill>
                <a:srgbClr val="000000"/>
              </a:solidFill>
              <a:latin typeface="Calibri"/>
              <a:ea typeface="Calibri"/>
              <a:cs typeface="Calibri"/>
              <a:sym typeface="Calibri"/>
            </a:endParaRPr>
          </a:p>
        </p:txBody>
      </p:sp>
      <p:sp>
        <p:nvSpPr>
          <p:cNvPr id="589" name="Google Shape;589;p39"/>
          <p:cNvSpPr/>
          <p:nvPr/>
        </p:nvSpPr>
        <p:spPr>
          <a:xfrm>
            <a:off x="1553296" y="2741343"/>
            <a:ext cx="2074394" cy="2074394"/>
          </a:xfrm>
          <a:prstGeom prst="ellipse">
            <a:avLst/>
          </a:prstGeom>
          <a:noFill/>
          <a:ln w="762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v</a:t>
            </a:r>
            <a:endParaRPr sz="1400" b="0" i="0" u="none" strike="noStrike" cap="none">
              <a:solidFill>
                <a:srgbClr val="000000"/>
              </a:solidFill>
              <a:latin typeface="Arial"/>
              <a:ea typeface="Arial"/>
              <a:cs typeface="Arial"/>
              <a:sym typeface="Arial"/>
            </a:endParaRPr>
          </a:p>
        </p:txBody>
      </p:sp>
      <p:sp>
        <p:nvSpPr>
          <p:cNvPr id="590" name="Google Shape;590;p39"/>
          <p:cNvSpPr/>
          <p:nvPr/>
        </p:nvSpPr>
        <p:spPr>
          <a:xfrm>
            <a:off x="1080910" y="2273888"/>
            <a:ext cx="3009305" cy="3009305"/>
          </a:xfrm>
          <a:prstGeom prst="ellipse">
            <a:avLst/>
          </a:prstGeom>
          <a:noFill/>
          <a:ln w="76200" cap="flat" cmpd="sng">
            <a:solidFill>
              <a:srgbClr val="196EB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591" name="Google Shape;591;p39"/>
          <p:cNvSpPr/>
          <p:nvPr/>
        </p:nvSpPr>
        <p:spPr>
          <a:xfrm>
            <a:off x="2003637" y="3208249"/>
            <a:ext cx="1133217" cy="1133217"/>
          </a:xfrm>
          <a:prstGeom prst="ellipse">
            <a:avLst/>
          </a:prstGeom>
          <a:noFill/>
          <a:ln w="762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1" i="0" u="none" strike="noStrike" cap="none">
              <a:solidFill>
                <a:srgbClr val="FFC000"/>
              </a:solidFill>
              <a:latin typeface="Calibri"/>
              <a:ea typeface="Calibri"/>
              <a:cs typeface="Calibri"/>
              <a:sym typeface="Calibri"/>
            </a:endParaRPr>
          </a:p>
        </p:txBody>
      </p:sp>
      <p:sp>
        <p:nvSpPr>
          <p:cNvPr id="592" name="Google Shape;592;p39"/>
          <p:cNvSpPr txBox="1"/>
          <p:nvPr/>
        </p:nvSpPr>
        <p:spPr>
          <a:xfrm>
            <a:off x="2301836" y="4368105"/>
            <a:ext cx="605550"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0AD47"/>
              </a:buClr>
              <a:buSzPts val="1800"/>
              <a:buFont typeface="Calibri"/>
              <a:buNone/>
            </a:pPr>
            <a:r>
              <a:rPr lang="en-US" sz="1800" b="1" i="0" u="none" strike="noStrike" cap="none">
                <a:solidFill>
                  <a:srgbClr val="70AD47"/>
                </a:solidFill>
                <a:latin typeface="Calibri"/>
                <a:ea typeface="Calibri"/>
                <a:cs typeface="Calibri"/>
                <a:sym typeface="Calibri"/>
              </a:rPr>
              <a:t>Role</a:t>
            </a:r>
            <a:endParaRPr sz="1400" b="0" i="0" u="none" strike="noStrike" cap="none">
              <a:solidFill>
                <a:srgbClr val="000000"/>
              </a:solidFill>
              <a:latin typeface="Arial"/>
              <a:ea typeface="Arial"/>
              <a:cs typeface="Arial"/>
              <a:sym typeface="Arial"/>
            </a:endParaRPr>
          </a:p>
        </p:txBody>
      </p:sp>
      <p:sp>
        <p:nvSpPr>
          <p:cNvPr id="593" name="Google Shape;593;p39"/>
          <p:cNvSpPr txBox="1"/>
          <p:nvPr/>
        </p:nvSpPr>
        <p:spPr>
          <a:xfrm>
            <a:off x="2151948" y="4844589"/>
            <a:ext cx="984906"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96EB8"/>
              </a:buClr>
              <a:buSzPts val="1800"/>
              <a:buFont typeface="Calibri"/>
              <a:buNone/>
            </a:pPr>
            <a:r>
              <a:rPr lang="en-US" sz="1800" b="1" i="0" u="none" strike="noStrike" cap="none" dirty="0">
                <a:solidFill>
                  <a:srgbClr val="196EB8"/>
                </a:solidFill>
                <a:latin typeface="Calibri"/>
                <a:ea typeface="Calibri"/>
                <a:cs typeface="Calibri"/>
                <a:sym typeface="Calibri"/>
              </a:rPr>
              <a:t>System</a:t>
            </a:r>
            <a:endParaRPr sz="1400" b="0" i="0" u="none" strike="noStrike" cap="none" dirty="0">
              <a:solidFill>
                <a:srgbClr val="000000"/>
              </a:solidFill>
              <a:latin typeface="Arial"/>
              <a:ea typeface="Arial"/>
              <a:cs typeface="Arial"/>
              <a:sym typeface="Arial"/>
            </a:endParaRPr>
          </a:p>
        </p:txBody>
      </p:sp>
      <p:sp>
        <p:nvSpPr>
          <p:cNvPr id="594" name="Google Shape;594;p39"/>
          <p:cNvSpPr txBox="1"/>
          <p:nvPr/>
        </p:nvSpPr>
        <p:spPr>
          <a:xfrm>
            <a:off x="2166001" y="3590191"/>
            <a:ext cx="839117"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C000"/>
              </a:buClr>
              <a:buSzPts val="1800"/>
              <a:buFont typeface="Calibri"/>
              <a:buNone/>
            </a:pPr>
            <a:r>
              <a:rPr lang="en-US" sz="1800" b="1" i="0" u="none" strike="noStrike" cap="none">
                <a:solidFill>
                  <a:srgbClr val="FFC000"/>
                </a:solidFill>
                <a:latin typeface="Calibri"/>
                <a:ea typeface="Calibri"/>
                <a:cs typeface="Calibri"/>
                <a:sym typeface="Calibri"/>
              </a:rPr>
              <a:t>Person</a:t>
            </a:r>
            <a:endParaRPr sz="1400" b="0" i="0" u="none" strike="noStrike" cap="none">
              <a:solidFill>
                <a:srgbClr val="000000"/>
              </a:solidFill>
              <a:latin typeface="Arial"/>
              <a:ea typeface="Arial"/>
              <a:cs typeface="Arial"/>
              <a:sym typeface="Arial"/>
            </a:endParaRPr>
          </a:p>
        </p:txBody>
      </p:sp>
      <p:sp>
        <p:nvSpPr>
          <p:cNvPr id="22" name="TextBox 21">
            <a:extLst>
              <a:ext uri="{FF2B5EF4-FFF2-40B4-BE49-F238E27FC236}">
                <a16:creationId xmlns:a16="http://schemas.microsoft.com/office/drawing/2014/main" id="{1CB96CC0-0A26-419D-BF13-383B229DD978}"/>
              </a:ext>
            </a:extLst>
          </p:cNvPr>
          <p:cNvSpPr txBox="1"/>
          <p:nvPr/>
        </p:nvSpPr>
        <p:spPr>
          <a:xfrm>
            <a:off x="7274710" y="6477647"/>
            <a:ext cx="4671022" cy="276999"/>
          </a:xfrm>
          <a:prstGeom prst="rect">
            <a:avLst/>
          </a:prstGeom>
          <a:noFill/>
        </p:spPr>
        <p:txBody>
          <a:bodyPr wrap="none" rtlCol="0">
            <a:spAutoFit/>
          </a:bodyPr>
          <a:lstStyle/>
          <a:p>
            <a:r>
              <a:rPr lang="en-US" sz="1200" dirty="0"/>
              <a:t>Adapted from slides contributed by Sheila Weber, The OCL Group</a:t>
            </a:r>
          </a:p>
        </p:txBody>
      </p:sp>
      <p:pic>
        <p:nvPicPr>
          <p:cNvPr id="2" name="Audio 1">
            <a:hlinkClick r:id="" action="ppaction://media"/>
            <a:extLst>
              <a:ext uri="{FF2B5EF4-FFF2-40B4-BE49-F238E27FC236}">
                <a16:creationId xmlns:a16="http://schemas.microsoft.com/office/drawing/2014/main" id="{DE996322-3B0B-4FBF-81AE-D74219F620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41"/>
          <p:cNvSpPr txBox="1">
            <a:spLocks noGrp="1"/>
          </p:cNvSpPr>
          <p:nvPr>
            <p:ph type="title" idx="4294967295"/>
          </p:nvPr>
        </p:nvSpPr>
        <p:spPr>
          <a:xfrm>
            <a:off x="0" y="41275"/>
            <a:ext cx="105156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600"/>
              <a:buFont typeface="Roboto Medium"/>
              <a:buNone/>
            </a:pPr>
            <a:r>
              <a:rPr lang="en-US" dirty="0">
                <a:solidFill>
                  <a:schemeClr val="tx2"/>
                </a:solidFill>
                <a:latin typeface="+mn-lt"/>
              </a:rPr>
              <a:t>PERSON-ROLE-SYSTEM</a:t>
            </a:r>
            <a:endParaRPr dirty="0">
              <a:solidFill>
                <a:schemeClr val="tx2"/>
              </a:solidFill>
              <a:latin typeface="+mn-lt"/>
            </a:endParaRPr>
          </a:p>
        </p:txBody>
      </p:sp>
      <p:sp>
        <p:nvSpPr>
          <p:cNvPr id="614" name="Google Shape;614;p41"/>
          <p:cNvSpPr txBox="1"/>
          <p:nvPr/>
        </p:nvSpPr>
        <p:spPr>
          <a:xfrm>
            <a:off x="5999558" y="2562528"/>
            <a:ext cx="184731"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Rockwell"/>
              <a:buNone/>
            </a:pPr>
            <a:endParaRPr sz="1800" b="0" i="0" u="none" strike="noStrike" cap="none">
              <a:solidFill>
                <a:srgbClr val="000000"/>
              </a:solidFill>
              <a:latin typeface="Calibri"/>
              <a:ea typeface="Calibri"/>
              <a:cs typeface="Calibri"/>
              <a:sym typeface="Calibri"/>
            </a:endParaRPr>
          </a:p>
        </p:txBody>
      </p:sp>
      <p:pic>
        <p:nvPicPr>
          <p:cNvPr id="615" name="Google Shape;615;p41"/>
          <p:cNvPicPr preferRelativeResize="0"/>
          <p:nvPr/>
        </p:nvPicPr>
        <p:blipFill rotWithShape="1">
          <a:blip r:embed="rId5">
            <a:alphaModFix/>
          </a:blip>
          <a:srcRect b="6933"/>
          <a:stretch/>
        </p:blipFill>
        <p:spPr>
          <a:xfrm>
            <a:off x="6385937" y="1741175"/>
            <a:ext cx="3654916" cy="3628266"/>
          </a:xfrm>
          <a:prstGeom prst="ellipse">
            <a:avLst/>
          </a:prstGeom>
          <a:noFill/>
          <a:ln>
            <a:noFill/>
          </a:ln>
        </p:spPr>
      </p:pic>
      <p:grpSp>
        <p:nvGrpSpPr>
          <p:cNvPr id="616" name="Google Shape;616;p41"/>
          <p:cNvGrpSpPr/>
          <p:nvPr/>
        </p:nvGrpSpPr>
        <p:grpSpPr>
          <a:xfrm>
            <a:off x="8956092" y="3320329"/>
            <a:ext cx="1413952" cy="1413952"/>
            <a:chOff x="1011162" y="1833647"/>
            <a:chExt cx="3009305" cy="3009305"/>
          </a:xfrm>
        </p:grpSpPr>
        <p:sp>
          <p:nvSpPr>
            <p:cNvPr id="617" name="Google Shape;617;p41"/>
            <p:cNvSpPr/>
            <p:nvPr/>
          </p:nvSpPr>
          <p:spPr>
            <a:xfrm>
              <a:off x="1475526" y="2293080"/>
              <a:ext cx="2074394" cy="2074394"/>
            </a:xfrm>
            <a:prstGeom prst="ellipse">
              <a:avLst/>
            </a:prstGeom>
            <a:noFill/>
            <a:ln w="762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618" name="Google Shape;618;p41"/>
            <p:cNvSpPr/>
            <p:nvPr/>
          </p:nvSpPr>
          <p:spPr>
            <a:xfrm>
              <a:off x="1925867" y="2759986"/>
              <a:ext cx="1133217" cy="1133217"/>
            </a:xfrm>
            <a:prstGeom prst="ellipse">
              <a:avLst/>
            </a:prstGeom>
            <a:noFill/>
            <a:ln w="762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1" i="0" u="none" strike="noStrike" cap="none">
                <a:solidFill>
                  <a:srgbClr val="FFC000"/>
                </a:solidFill>
                <a:latin typeface="Calibri"/>
                <a:ea typeface="Calibri"/>
                <a:cs typeface="Calibri"/>
                <a:sym typeface="Calibri"/>
              </a:endParaRPr>
            </a:p>
          </p:txBody>
        </p:sp>
        <p:sp>
          <p:nvSpPr>
            <p:cNvPr id="619" name="Google Shape;619;p41"/>
            <p:cNvSpPr/>
            <p:nvPr/>
          </p:nvSpPr>
          <p:spPr>
            <a:xfrm>
              <a:off x="1011162" y="1833647"/>
              <a:ext cx="3009305" cy="3009305"/>
            </a:xfrm>
            <a:prstGeom prst="ellipse">
              <a:avLst/>
            </a:prstGeom>
            <a:noFill/>
            <a:ln w="76200" cap="flat" cmpd="sng">
              <a:solidFill>
                <a:srgbClr val="196EB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196EB8"/>
                </a:solidFill>
                <a:latin typeface="Calibri"/>
                <a:ea typeface="Calibri"/>
                <a:cs typeface="Calibri"/>
                <a:sym typeface="Calibri"/>
              </a:endParaRPr>
            </a:p>
          </p:txBody>
        </p:sp>
      </p:grpSp>
      <p:grpSp>
        <p:nvGrpSpPr>
          <p:cNvPr id="620" name="Google Shape;620;p41"/>
          <p:cNvGrpSpPr/>
          <p:nvPr/>
        </p:nvGrpSpPr>
        <p:grpSpPr>
          <a:xfrm>
            <a:off x="7385902" y="4317290"/>
            <a:ext cx="1413952" cy="1413952"/>
            <a:chOff x="1011162" y="1833647"/>
            <a:chExt cx="3009305" cy="3009305"/>
          </a:xfrm>
        </p:grpSpPr>
        <p:sp>
          <p:nvSpPr>
            <p:cNvPr id="621" name="Google Shape;621;p41"/>
            <p:cNvSpPr/>
            <p:nvPr/>
          </p:nvSpPr>
          <p:spPr>
            <a:xfrm>
              <a:off x="1475526" y="2293080"/>
              <a:ext cx="2074394" cy="2074394"/>
            </a:xfrm>
            <a:prstGeom prst="ellipse">
              <a:avLst/>
            </a:prstGeom>
            <a:noFill/>
            <a:ln w="762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622" name="Google Shape;622;p41"/>
            <p:cNvSpPr/>
            <p:nvPr/>
          </p:nvSpPr>
          <p:spPr>
            <a:xfrm>
              <a:off x="1925867" y="2759986"/>
              <a:ext cx="1133217" cy="1133217"/>
            </a:xfrm>
            <a:prstGeom prst="ellipse">
              <a:avLst/>
            </a:prstGeom>
            <a:noFill/>
            <a:ln w="762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1" i="0" u="none" strike="noStrike" cap="none">
                <a:solidFill>
                  <a:srgbClr val="FFC000"/>
                </a:solidFill>
                <a:latin typeface="Calibri"/>
                <a:ea typeface="Calibri"/>
                <a:cs typeface="Calibri"/>
                <a:sym typeface="Calibri"/>
              </a:endParaRPr>
            </a:p>
          </p:txBody>
        </p:sp>
        <p:sp>
          <p:nvSpPr>
            <p:cNvPr id="623" name="Google Shape;623;p41"/>
            <p:cNvSpPr/>
            <p:nvPr/>
          </p:nvSpPr>
          <p:spPr>
            <a:xfrm>
              <a:off x="1011162" y="1833647"/>
              <a:ext cx="3009305" cy="3009305"/>
            </a:xfrm>
            <a:prstGeom prst="ellipse">
              <a:avLst/>
            </a:prstGeom>
            <a:noFill/>
            <a:ln w="76200" cap="flat" cmpd="sng">
              <a:solidFill>
                <a:srgbClr val="196EB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196EB8"/>
                </a:solidFill>
                <a:latin typeface="Calibri"/>
                <a:ea typeface="Calibri"/>
                <a:cs typeface="Calibri"/>
                <a:sym typeface="Calibri"/>
              </a:endParaRPr>
            </a:p>
          </p:txBody>
        </p:sp>
      </p:grpSp>
      <p:grpSp>
        <p:nvGrpSpPr>
          <p:cNvPr id="624" name="Google Shape;624;p41"/>
          <p:cNvGrpSpPr/>
          <p:nvPr/>
        </p:nvGrpSpPr>
        <p:grpSpPr>
          <a:xfrm>
            <a:off x="5967437" y="3271672"/>
            <a:ext cx="1413952" cy="1413952"/>
            <a:chOff x="1011162" y="1833647"/>
            <a:chExt cx="3009305" cy="3009305"/>
          </a:xfrm>
        </p:grpSpPr>
        <p:sp>
          <p:nvSpPr>
            <p:cNvPr id="625" name="Google Shape;625;p41"/>
            <p:cNvSpPr/>
            <p:nvPr/>
          </p:nvSpPr>
          <p:spPr>
            <a:xfrm>
              <a:off x="1475526" y="2293080"/>
              <a:ext cx="2074394" cy="2074394"/>
            </a:xfrm>
            <a:prstGeom prst="ellipse">
              <a:avLst/>
            </a:prstGeom>
            <a:noFill/>
            <a:ln w="762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626" name="Google Shape;626;p41"/>
            <p:cNvSpPr/>
            <p:nvPr/>
          </p:nvSpPr>
          <p:spPr>
            <a:xfrm>
              <a:off x="1925867" y="2759986"/>
              <a:ext cx="1133217" cy="1133217"/>
            </a:xfrm>
            <a:prstGeom prst="ellipse">
              <a:avLst/>
            </a:prstGeom>
            <a:noFill/>
            <a:ln w="762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1" i="0" u="none" strike="noStrike" cap="none">
                <a:solidFill>
                  <a:srgbClr val="FFC000"/>
                </a:solidFill>
                <a:latin typeface="Calibri"/>
                <a:ea typeface="Calibri"/>
                <a:cs typeface="Calibri"/>
                <a:sym typeface="Calibri"/>
              </a:endParaRPr>
            </a:p>
          </p:txBody>
        </p:sp>
        <p:sp>
          <p:nvSpPr>
            <p:cNvPr id="627" name="Google Shape;627;p41"/>
            <p:cNvSpPr/>
            <p:nvPr/>
          </p:nvSpPr>
          <p:spPr>
            <a:xfrm>
              <a:off x="1011162" y="1833647"/>
              <a:ext cx="3009305" cy="3009305"/>
            </a:xfrm>
            <a:prstGeom prst="ellipse">
              <a:avLst/>
            </a:prstGeom>
            <a:noFill/>
            <a:ln w="76200" cap="flat" cmpd="sng">
              <a:solidFill>
                <a:srgbClr val="196EB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196EB8"/>
                </a:solidFill>
                <a:latin typeface="Calibri"/>
                <a:ea typeface="Calibri"/>
                <a:cs typeface="Calibri"/>
                <a:sym typeface="Calibri"/>
              </a:endParaRPr>
            </a:p>
          </p:txBody>
        </p:sp>
      </p:grpSp>
      <p:grpSp>
        <p:nvGrpSpPr>
          <p:cNvPr id="628" name="Google Shape;628;p41"/>
          <p:cNvGrpSpPr/>
          <p:nvPr/>
        </p:nvGrpSpPr>
        <p:grpSpPr>
          <a:xfrm>
            <a:off x="6602789" y="1608809"/>
            <a:ext cx="1413952" cy="1413952"/>
            <a:chOff x="1011162" y="1833647"/>
            <a:chExt cx="3009305" cy="3009305"/>
          </a:xfrm>
        </p:grpSpPr>
        <p:sp>
          <p:nvSpPr>
            <p:cNvPr id="629" name="Google Shape;629;p41"/>
            <p:cNvSpPr/>
            <p:nvPr/>
          </p:nvSpPr>
          <p:spPr>
            <a:xfrm>
              <a:off x="1475526" y="2293080"/>
              <a:ext cx="2074394" cy="2074394"/>
            </a:xfrm>
            <a:prstGeom prst="ellipse">
              <a:avLst/>
            </a:prstGeom>
            <a:noFill/>
            <a:ln w="762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630" name="Google Shape;630;p41"/>
            <p:cNvSpPr/>
            <p:nvPr/>
          </p:nvSpPr>
          <p:spPr>
            <a:xfrm>
              <a:off x="1925867" y="2759986"/>
              <a:ext cx="1133217" cy="1133217"/>
            </a:xfrm>
            <a:prstGeom prst="ellipse">
              <a:avLst/>
            </a:prstGeom>
            <a:noFill/>
            <a:ln w="762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1" i="0" u="none" strike="noStrike" cap="none">
                <a:solidFill>
                  <a:srgbClr val="FFC000"/>
                </a:solidFill>
                <a:latin typeface="Calibri"/>
                <a:ea typeface="Calibri"/>
                <a:cs typeface="Calibri"/>
                <a:sym typeface="Calibri"/>
              </a:endParaRPr>
            </a:p>
          </p:txBody>
        </p:sp>
        <p:sp>
          <p:nvSpPr>
            <p:cNvPr id="631" name="Google Shape;631;p41"/>
            <p:cNvSpPr/>
            <p:nvPr/>
          </p:nvSpPr>
          <p:spPr>
            <a:xfrm>
              <a:off x="1011162" y="1833647"/>
              <a:ext cx="3009305" cy="3009305"/>
            </a:xfrm>
            <a:prstGeom prst="ellipse">
              <a:avLst/>
            </a:prstGeom>
            <a:noFill/>
            <a:ln w="76200" cap="flat" cmpd="sng">
              <a:solidFill>
                <a:srgbClr val="196EB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196EB8"/>
                </a:solidFill>
                <a:latin typeface="Calibri"/>
                <a:ea typeface="Calibri"/>
                <a:cs typeface="Calibri"/>
                <a:sym typeface="Calibri"/>
              </a:endParaRPr>
            </a:p>
          </p:txBody>
        </p:sp>
      </p:grpSp>
      <p:grpSp>
        <p:nvGrpSpPr>
          <p:cNvPr id="632" name="Google Shape;632;p41"/>
          <p:cNvGrpSpPr/>
          <p:nvPr/>
        </p:nvGrpSpPr>
        <p:grpSpPr>
          <a:xfrm>
            <a:off x="8428697" y="1657717"/>
            <a:ext cx="1413952" cy="1413952"/>
            <a:chOff x="1011162" y="1833647"/>
            <a:chExt cx="3009305" cy="3009305"/>
          </a:xfrm>
        </p:grpSpPr>
        <p:sp>
          <p:nvSpPr>
            <p:cNvPr id="633" name="Google Shape;633;p41"/>
            <p:cNvSpPr/>
            <p:nvPr/>
          </p:nvSpPr>
          <p:spPr>
            <a:xfrm>
              <a:off x="1475526" y="2293080"/>
              <a:ext cx="2074394" cy="2074394"/>
            </a:xfrm>
            <a:prstGeom prst="ellipse">
              <a:avLst/>
            </a:prstGeom>
            <a:noFill/>
            <a:ln w="762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634" name="Google Shape;634;p41"/>
            <p:cNvSpPr/>
            <p:nvPr/>
          </p:nvSpPr>
          <p:spPr>
            <a:xfrm>
              <a:off x="1925867" y="2759986"/>
              <a:ext cx="1133217" cy="1133217"/>
            </a:xfrm>
            <a:prstGeom prst="ellipse">
              <a:avLst/>
            </a:prstGeom>
            <a:noFill/>
            <a:ln w="762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1" i="0" u="none" strike="noStrike" cap="none">
                <a:solidFill>
                  <a:srgbClr val="FFC000"/>
                </a:solidFill>
                <a:latin typeface="Calibri"/>
                <a:ea typeface="Calibri"/>
                <a:cs typeface="Calibri"/>
                <a:sym typeface="Calibri"/>
              </a:endParaRPr>
            </a:p>
          </p:txBody>
        </p:sp>
        <p:sp>
          <p:nvSpPr>
            <p:cNvPr id="635" name="Google Shape;635;p41"/>
            <p:cNvSpPr/>
            <p:nvPr/>
          </p:nvSpPr>
          <p:spPr>
            <a:xfrm>
              <a:off x="1011162" y="1833647"/>
              <a:ext cx="3009305" cy="3009305"/>
            </a:xfrm>
            <a:prstGeom prst="ellipse">
              <a:avLst/>
            </a:prstGeom>
            <a:noFill/>
            <a:ln w="76200" cap="flat" cmpd="sng">
              <a:solidFill>
                <a:srgbClr val="196EB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196EB8"/>
                </a:solidFill>
                <a:latin typeface="Calibri"/>
                <a:ea typeface="Calibri"/>
                <a:cs typeface="Calibri"/>
                <a:sym typeface="Calibri"/>
              </a:endParaRPr>
            </a:p>
          </p:txBody>
        </p:sp>
      </p:grpSp>
      <p:sp>
        <p:nvSpPr>
          <p:cNvPr id="636" name="Google Shape;636;p41"/>
          <p:cNvSpPr txBox="1"/>
          <p:nvPr/>
        </p:nvSpPr>
        <p:spPr>
          <a:xfrm>
            <a:off x="5999558" y="2562528"/>
            <a:ext cx="184731"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Rockwell"/>
              <a:buNone/>
            </a:pPr>
            <a:endParaRPr sz="1800" b="0" i="0" u="none" strike="noStrike" cap="none">
              <a:solidFill>
                <a:srgbClr val="000000"/>
              </a:solidFill>
              <a:latin typeface="Calibri"/>
              <a:ea typeface="Calibri"/>
              <a:cs typeface="Calibri"/>
              <a:sym typeface="Calibri"/>
            </a:endParaRPr>
          </a:p>
        </p:txBody>
      </p:sp>
      <p:sp>
        <p:nvSpPr>
          <p:cNvPr id="637" name="Google Shape;637;p41"/>
          <p:cNvSpPr/>
          <p:nvPr/>
        </p:nvSpPr>
        <p:spPr>
          <a:xfrm>
            <a:off x="1475526" y="2293080"/>
            <a:ext cx="2074394" cy="2074394"/>
          </a:xfrm>
          <a:prstGeom prst="ellipse">
            <a:avLst/>
          </a:prstGeom>
          <a:noFill/>
          <a:ln w="762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v</a:t>
            </a:r>
            <a:endParaRPr sz="1400" b="0" i="0" u="none" strike="noStrike" cap="none">
              <a:solidFill>
                <a:srgbClr val="000000"/>
              </a:solidFill>
              <a:latin typeface="Arial"/>
              <a:ea typeface="Arial"/>
              <a:cs typeface="Arial"/>
              <a:sym typeface="Arial"/>
            </a:endParaRPr>
          </a:p>
        </p:txBody>
      </p:sp>
      <p:sp>
        <p:nvSpPr>
          <p:cNvPr id="638" name="Google Shape;638;p41"/>
          <p:cNvSpPr/>
          <p:nvPr/>
        </p:nvSpPr>
        <p:spPr>
          <a:xfrm>
            <a:off x="1003140" y="1825625"/>
            <a:ext cx="3009305" cy="3009305"/>
          </a:xfrm>
          <a:prstGeom prst="ellipse">
            <a:avLst/>
          </a:prstGeom>
          <a:noFill/>
          <a:ln w="76200" cap="flat" cmpd="sng">
            <a:solidFill>
              <a:srgbClr val="BFBFB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BFBFBF"/>
              </a:solidFill>
              <a:latin typeface="Calibri"/>
              <a:ea typeface="Calibri"/>
              <a:cs typeface="Calibri"/>
              <a:sym typeface="Calibri"/>
            </a:endParaRPr>
          </a:p>
        </p:txBody>
      </p:sp>
      <p:sp>
        <p:nvSpPr>
          <p:cNvPr id="639" name="Google Shape;639;p41"/>
          <p:cNvSpPr/>
          <p:nvPr/>
        </p:nvSpPr>
        <p:spPr>
          <a:xfrm>
            <a:off x="1925867" y="2759986"/>
            <a:ext cx="1133217" cy="1133217"/>
          </a:xfrm>
          <a:prstGeom prst="ellipse">
            <a:avLst/>
          </a:prstGeom>
          <a:noFill/>
          <a:ln w="762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1" i="0" u="none" strike="noStrike" cap="none">
              <a:solidFill>
                <a:srgbClr val="FFC000"/>
              </a:solidFill>
              <a:latin typeface="Calibri"/>
              <a:ea typeface="Calibri"/>
              <a:cs typeface="Calibri"/>
              <a:sym typeface="Calibri"/>
            </a:endParaRPr>
          </a:p>
        </p:txBody>
      </p:sp>
      <p:sp>
        <p:nvSpPr>
          <p:cNvPr id="640" name="Google Shape;640;p41"/>
          <p:cNvSpPr txBox="1"/>
          <p:nvPr/>
        </p:nvSpPr>
        <p:spPr>
          <a:xfrm>
            <a:off x="2224066" y="3919842"/>
            <a:ext cx="605550"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0AD47"/>
              </a:buClr>
              <a:buSzPts val="1800"/>
              <a:buFont typeface="Calibri"/>
              <a:buNone/>
            </a:pPr>
            <a:r>
              <a:rPr lang="en-US" sz="1800" b="1" i="0" u="none" strike="noStrike" cap="none">
                <a:solidFill>
                  <a:srgbClr val="70AD47"/>
                </a:solidFill>
                <a:latin typeface="Calibri"/>
                <a:ea typeface="Calibri"/>
                <a:cs typeface="Calibri"/>
                <a:sym typeface="Calibri"/>
              </a:rPr>
              <a:t>Role</a:t>
            </a:r>
            <a:endParaRPr sz="1400" b="0" i="0" u="none" strike="noStrike" cap="none">
              <a:solidFill>
                <a:srgbClr val="000000"/>
              </a:solidFill>
              <a:latin typeface="Arial"/>
              <a:ea typeface="Arial"/>
              <a:cs typeface="Arial"/>
              <a:sym typeface="Arial"/>
            </a:endParaRPr>
          </a:p>
        </p:txBody>
      </p:sp>
      <p:sp>
        <p:nvSpPr>
          <p:cNvPr id="642" name="Google Shape;642;p41"/>
          <p:cNvSpPr txBox="1"/>
          <p:nvPr/>
        </p:nvSpPr>
        <p:spPr>
          <a:xfrm>
            <a:off x="2088231" y="3141928"/>
            <a:ext cx="839117"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C000"/>
              </a:buClr>
              <a:buSzPts val="1800"/>
              <a:buFont typeface="Calibri"/>
              <a:buNone/>
            </a:pPr>
            <a:r>
              <a:rPr lang="en-US" sz="1800" b="1" i="0" u="none" strike="noStrike" cap="none">
                <a:solidFill>
                  <a:srgbClr val="FFC000"/>
                </a:solidFill>
                <a:latin typeface="Calibri"/>
                <a:ea typeface="Calibri"/>
                <a:cs typeface="Calibri"/>
                <a:sym typeface="Calibri"/>
              </a:rPr>
              <a:t>Person</a:t>
            </a:r>
            <a:endParaRPr sz="1400" b="0" i="0" u="none" strike="noStrike" cap="none">
              <a:solidFill>
                <a:srgbClr val="000000"/>
              </a:solidFill>
              <a:latin typeface="Arial"/>
              <a:ea typeface="Arial"/>
              <a:cs typeface="Arial"/>
              <a:sym typeface="Arial"/>
            </a:endParaRPr>
          </a:p>
        </p:txBody>
      </p:sp>
      <p:sp>
        <p:nvSpPr>
          <p:cNvPr id="643" name="Google Shape;643;p41"/>
          <p:cNvSpPr/>
          <p:nvPr/>
        </p:nvSpPr>
        <p:spPr>
          <a:xfrm>
            <a:off x="1011162" y="1833647"/>
            <a:ext cx="3009305" cy="3009305"/>
          </a:xfrm>
          <a:prstGeom prst="ellipse">
            <a:avLst/>
          </a:prstGeom>
          <a:noFill/>
          <a:ln w="76200" cap="flat" cmpd="sng">
            <a:solidFill>
              <a:srgbClr val="196EB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196EB8"/>
              </a:solidFill>
              <a:latin typeface="Calibri"/>
              <a:ea typeface="Calibri"/>
              <a:cs typeface="Calibri"/>
              <a:sym typeface="Calibri"/>
            </a:endParaRPr>
          </a:p>
        </p:txBody>
      </p:sp>
      <p:sp>
        <p:nvSpPr>
          <p:cNvPr id="644" name="Google Shape;644;p41"/>
          <p:cNvSpPr txBox="1"/>
          <p:nvPr/>
        </p:nvSpPr>
        <p:spPr>
          <a:xfrm>
            <a:off x="2027372" y="4394113"/>
            <a:ext cx="976884" cy="36933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96EB8"/>
              </a:buClr>
              <a:buSzPts val="1800"/>
              <a:buFont typeface="Calibri"/>
              <a:buNone/>
            </a:pPr>
            <a:r>
              <a:rPr lang="en-US" sz="1800" b="1" i="0" u="none" strike="noStrike" cap="none" dirty="0">
                <a:solidFill>
                  <a:srgbClr val="196EB8"/>
                </a:solidFill>
                <a:latin typeface="Calibri"/>
                <a:ea typeface="Calibri"/>
                <a:cs typeface="Calibri"/>
                <a:sym typeface="Calibri"/>
              </a:rPr>
              <a:t>System</a:t>
            </a:r>
            <a:endParaRPr sz="1400" b="0" i="0" u="none" strike="noStrike" cap="none" dirty="0">
              <a:solidFill>
                <a:srgbClr val="000000"/>
              </a:solidFill>
              <a:latin typeface="Arial"/>
              <a:ea typeface="Arial"/>
              <a:cs typeface="Arial"/>
              <a:sym typeface="Arial"/>
            </a:endParaRPr>
          </a:p>
        </p:txBody>
      </p:sp>
      <p:cxnSp>
        <p:nvCxnSpPr>
          <p:cNvPr id="645" name="Google Shape;645;p41"/>
          <p:cNvCxnSpPr/>
          <p:nvPr/>
        </p:nvCxnSpPr>
        <p:spPr>
          <a:xfrm>
            <a:off x="4765039" y="3385697"/>
            <a:ext cx="601579" cy="0"/>
          </a:xfrm>
          <a:prstGeom prst="straightConnector1">
            <a:avLst/>
          </a:prstGeom>
          <a:noFill/>
          <a:ln w="38100" cap="flat" cmpd="sng">
            <a:solidFill>
              <a:schemeClr val="accent6"/>
            </a:solidFill>
            <a:prstDash val="solid"/>
            <a:round/>
            <a:headEnd type="none" w="sm" len="sm"/>
            <a:tailEnd type="triangle" w="med" len="med"/>
          </a:ln>
        </p:spPr>
      </p:cxnSp>
      <p:cxnSp>
        <p:nvCxnSpPr>
          <p:cNvPr id="646" name="Google Shape;646;p41"/>
          <p:cNvCxnSpPr/>
          <p:nvPr/>
        </p:nvCxnSpPr>
        <p:spPr>
          <a:xfrm>
            <a:off x="4765039" y="3101320"/>
            <a:ext cx="964117" cy="0"/>
          </a:xfrm>
          <a:prstGeom prst="straightConnector1">
            <a:avLst/>
          </a:prstGeom>
          <a:noFill/>
          <a:ln w="38100" cap="flat" cmpd="sng">
            <a:solidFill>
              <a:schemeClr val="accent4"/>
            </a:solidFill>
            <a:prstDash val="solid"/>
            <a:round/>
            <a:headEnd type="none" w="sm" len="sm"/>
            <a:tailEnd type="triangle" w="med" len="med"/>
          </a:ln>
        </p:spPr>
      </p:cxnSp>
      <p:cxnSp>
        <p:nvCxnSpPr>
          <p:cNvPr id="647" name="Google Shape;647;p41"/>
          <p:cNvCxnSpPr/>
          <p:nvPr/>
        </p:nvCxnSpPr>
        <p:spPr>
          <a:xfrm>
            <a:off x="4796404" y="3665553"/>
            <a:ext cx="257392" cy="0"/>
          </a:xfrm>
          <a:prstGeom prst="straightConnector1">
            <a:avLst/>
          </a:prstGeom>
          <a:noFill/>
          <a:ln w="38100" cap="flat" cmpd="sng">
            <a:solidFill>
              <a:srgbClr val="196EB8"/>
            </a:solidFill>
            <a:prstDash val="solid"/>
            <a:round/>
            <a:headEnd type="none" w="sm" len="sm"/>
            <a:tailEnd type="triangle" w="med" len="med"/>
          </a:ln>
        </p:spPr>
      </p:cxnSp>
      <p:sp>
        <p:nvSpPr>
          <p:cNvPr id="36" name="TextBox 35">
            <a:extLst>
              <a:ext uri="{FF2B5EF4-FFF2-40B4-BE49-F238E27FC236}">
                <a16:creationId xmlns:a16="http://schemas.microsoft.com/office/drawing/2014/main" id="{DA50691A-90E6-40C2-A865-782B39B104C7}"/>
              </a:ext>
            </a:extLst>
          </p:cNvPr>
          <p:cNvSpPr txBox="1"/>
          <p:nvPr/>
        </p:nvSpPr>
        <p:spPr>
          <a:xfrm>
            <a:off x="7326104" y="6276559"/>
            <a:ext cx="4671022" cy="276999"/>
          </a:xfrm>
          <a:prstGeom prst="rect">
            <a:avLst/>
          </a:prstGeom>
          <a:noFill/>
        </p:spPr>
        <p:txBody>
          <a:bodyPr wrap="none" rtlCol="0">
            <a:spAutoFit/>
          </a:bodyPr>
          <a:lstStyle/>
          <a:p>
            <a:r>
              <a:rPr lang="en-US" sz="1200" dirty="0"/>
              <a:t>Adapted from slides contributed by Sheila Weber, The OCL Group</a:t>
            </a:r>
          </a:p>
        </p:txBody>
      </p:sp>
      <p:pic>
        <p:nvPicPr>
          <p:cNvPr id="2" name="Audio 1">
            <a:hlinkClick r:id="" action="ppaction://media"/>
            <a:extLst>
              <a:ext uri="{FF2B5EF4-FFF2-40B4-BE49-F238E27FC236}">
                <a16:creationId xmlns:a16="http://schemas.microsoft.com/office/drawing/2014/main" id="{D706EBD4-1FD0-49F8-9B61-3F10B74E8FE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nodeType="withEffect">
                                  <p:stCondLst>
                                    <p:cond delay="13000"/>
                                  </p:stCondLst>
                                  <p:childTnLst>
                                    <p:set>
                                      <p:cBhvr>
                                        <p:cTn id="8" dur="1" fill="hold">
                                          <p:stCondLst>
                                            <p:cond delay="0"/>
                                          </p:stCondLst>
                                        </p:cTn>
                                        <p:tgtEl>
                                          <p:spTgt spid="646"/>
                                        </p:tgtEl>
                                        <p:attrNameLst>
                                          <p:attrName>style.visibility</p:attrName>
                                        </p:attrNameLst>
                                      </p:cBhvr>
                                      <p:to>
                                        <p:strVal val="visible"/>
                                      </p:to>
                                    </p:set>
                                    <p:animEffect transition="in" filter="fade">
                                      <p:cBhvr>
                                        <p:cTn id="9" dur="500"/>
                                        <p:tgtEl>
                                          <p:spTgt spid="646"/>
                                        </p:tgtEl>
                                      </p:cBhvr>
                                    </p:animEffect>
                                  </p:childTnLst>
                                </p:cTn>
                              </p:par>
                              <p:par>
                                <p:cTn id="10" presetID="10" presetClass="entr" presetSubtype="0" fill="hold" nodeType="withEffect">
                                  <p:stCondLst>
                                    <p:cond delay="13000"/>
                                  </p:stCondLst>
                                  <p:childTnLst>
                                    <p:set>
                                      <p:cBhvr>
                                        <p:cTn id="11" dur="1" fill="hold">
                                          <p:stCondLst>
                                            <p:cond delay="0"/>
                                          </p:stCondLst>
                                        </p:cTn>
                                        <p:tgtEl>
                                          <p:spTgt spid="645"/>
                                        </p:tgtEl>
                                        <p:attrNameLst>
                                          <p:attrName>style.visibility</p:attrName>
                                        </p:attrNameLst>
                                      </p:cBhvr>
                                      <p:to>
                                        <p:strVal val="visible"/>
                                      </p:to>
                                    </p:set>
                                    <p:animEffect transition="in" filter="fade">
                                      <p:cBhvr>
                                        <p:cTn id="12" dur="500"/>
                                        <p:tgtEl>
                                          <p:spTgt spid="645"/>
                                        </p:tgtEl>
                                      </p:cBhvr>
                                    </p:animEffect>
                                  </p:childTnLst>
                                </p:cTn>
                              </p:par>
                              <p:par>
                                <p:cTn id="13" presetID="10" presetClass="entr" presetSubtype="0" fill="hold" nodeType="withEffect">
                                  <p:stCondLst>
                                    <p:cond delay="13000"/>
                                  </p:stCondLst>
                                  <p:childTnLst>
                                    <p:set>
                                      <p:cBhvr>
                                        <p:cTn id="14" dur="1" fill="hold">
                                          <p:stCondLst>
                                            <p:cond delay="0"/>
                                          </p:stCondLst>
                                        </p:cTn>
                                        <p:tgtEl>
                                          <p:spTgt spid="647"/>
                                        </p:tgtEl>
                                        <p:attrNameLst>
                                          <p:attrName>style.visibility</p:attrName>
                                        </p:attrNameLst>
                                      </p:cBhvr>
                                      <p:to>
                                        <p:strVal val="visible"/>
                                      </p:to>
                                    </p:set>
                                    <p:animEffect transition="in" filter="fade">
                                      <p:cBhvr>
                                        <p:cTn id="15" dur="500"/>
                                        <p:tgtEl>
                                          <p:spTgt spid="647"/>
                                        </p:tgtEl>
                                      </p:cBhvr>
                                    </p:animEffect>
                                  </p:childTnLst>
                                </p:cTn>
                              </p:par>
                              <p:par>
                                <p:cTn id="16" presetID="10" presetClass="entr" presetSubtype="0" fill="hold" nodeType="withEffect">
                                  <p:stCondLst>
                                    <p:cond delay="14000"/>
                                  </p:stCondLst>
                                  <p:childTnLst>
                                    <p:set>
                                      <p:cBhvr>
                                        <p:cTn id="17" dur="1" fill="hold">
                                          <p:stCondLst>
                                            <p:cond delay="0"/>
                                          </p:stCondLst>
                                        </p:cTn>
                                        <p:tgtEl>
                                          <p:spTgt spid="614"/>
                                        </p:tgtEl>
                                        <p:attrNameLst>
                                          <p:attrName>style.visibility</p:attrName>
                                        </p:attrNameLst>
                                      </p:cBhvr>
                                      <p:to>
                                        <p:strVal val="visible"/>
                                      </p:to>
                                    </p:set>
                                    <p:animEffect transition="in" filter="fade">
                                      <p:cBhvr>
                                        <p:cTn id="18" dur="2000"/>
                                        <p:tgtEl>
                                          <p:spTgt spid="614"/>
                                        </p:tgtEl>
                                      </p:cBhvr>
                                    </p:animEffect>
                                  </p:childTnLst>
                                </p:cTn>
                              </p:par>
                              <p:par>
                                <p:cTn id="19" presetID="10" presetClass="entr" presetSubtype="0" fill="hold" nodeType="withEffect">
                                  <p:stCondLst>
                                    <p:cond delay="14000"/>
                                  </p:stCondLst>
                                  <p:childTnLst>
                                    <p:set>
                                      <p:cBhvr>
                                        <p:cTn id="20" dur="1" fill="hold">
                                          <p:stCondLst>
                                            <p:cond delay="0"/>
                                          </p:stCondLst>
                                        </p:cTn>
                                        <p:tgtEl>
                                          <p:spTgt spid="616"/>
                                        </p:tgtEl>
                                        <p:attrNameLst>
                                          <p:attrName>style.visibility</p:attrName>
                                        </p:attrNameLst>
                                      </p:cBhvr>
                                      <p:to>
                                        <p:strVal val="visible"/>
                                      </p:to>
                                    </p:set>
                                    <p:animEffect transition="in" filter="fade">
                                      <p:cBhvr>
                                        <p:cTn id="21" dur="2000"/>
                                        <p:tgtEl>
                                          <p:spTgt spid="616"/>
                                        </p:tgtEl>
                                      </p:cBhvr>
                                    </p:animEffect>
                                  </p:childTnLst>
                                </p:cTn>
                              </p:par>
                              <p:par>
                                <p:cTn id="22" presetID="10" presetClass="entr" presetSubtype="0" fill="hold" nodeType="withEffect">
                                  <p:stCondLst>
                                    <p:cond delay="14000"/>
                                  </p:stCondLst>
                                  <p:childTnLst>
                                    <p:set>
                                      <p:cBhvr>
                                        <p:cTn id="23" dur="1" fill="hold">
                                          <p:stCondLst>
                                            <p:cond delay="0"/>
                                          </p:stCondLst>
                                        </p:cTn>
                                        <p:tgtEl>
                                          <p:spTgt spid="620"/>
                                        </p:tgtEl>
                                        <p:attrNameLst>
                                          <p:attrName>style.visibility</p:attrName>
                                        </p:attrNameLst>
                                      </p:cBhvr>
                                      <p:to>
                                        <p:strVal val="visible"/>
                                      </p:to>
                                    </p:set>
                                    <p:animEffect transition="in" filter="fade">
                                      <p:cBhvr>
                                        <p:cTn id="24" dur="2000"/>
                                        <p:tgtEl>
                                          <p:spTgt spid="620"/>
                                        </p:tgtEl>
                                      </p:cBhvr>
                                    </p:animEffect>
                                  </p:childTnLst>
                                </p:cTn>
                              </p:par>
                              <p:par>
                                <p:cTn id="25" presetID="10" presetClass="entr" presetSubtype="0" fill="hold" nodeType="withEffect">
                                  <p:stCondLst>
                                    <p:cond delay="14000"/>
                                  </p:stCondLst>
                                  <p:childTnLst>
                                    <p:set>
                                      <p:cBhvr>
                                        <p:cTn id="26" dur="1" fill="hold">
                                          <p:stCondLst>
                                            <p:cond delay="0"/>
                                          </p:stCondLst>
                                        </p:cTn>
                                        <p:tgtEl>
                                          <p:spTgt spid="624"/>
                                        </p:tgtEl>
                                        <p:attrNameLst>
                                          <p:attrName>style.visibility</p:attrName>
                                        </p:attrNameLst>
                                      </p:cBhvr>
                                      <p:to>
                                        <p:strVal val="visible"/>
                                      </p:to>
                                    </p:set>
                                    <p:animEffect transition="in" filter="fade">
                                      <p:cBhvr>
                                        <p:cTn id="27" dur="2000"/>
                                        <p:tgtEl>
                                          <p:spTgt spid="624"/>
                                        </p:tgtEl>
                                      </p:cBhvr>
                                    </p:animEffect>
                                  </p:childTnLst>
                                </p:cTn>
                              </p:par>
                              <p:par>
                                <p:cTn id="28" presetID="10" presetClass="entr" presetSubtype="0" fill="hold" nodeType="withEffect">
                                  <p:stCondLst>
                                    <p:cond delay="14000"/>
                                  </p:stCondLst>
                                  <p:childTnLst>
                                    <p:set>
                                      <p:cBhvr>
                                        <p:cTn id="29" dur="1" fill="hold">
                                          <p:stCondLst>
                                            <p:cond delay="0"/>
                                          </p:stCondLst>
                                        </p:cTn>
                                        <p:tgtEl>
                                          <p:spTgt spid="628"/>
                                        </p:tgtEl>
                                        <p:attrNameLst>
                                          <p:attrName>style.visibility</p:attrName>
                                        </p:attrNameLst>
                                      </p:cBhvr>
                                      <p:to>
                                        <p:strVal val="visible"/>
                                      </p:to>
                                    </p:set>
                                    <p:animEffect transition="in" filter="fade">
                                      <p:cBhvr>
                                        <p:cTn id="30" dur="2000"/>
                                        <p:tgtEl>
                                          <p:spTgt spid="628"/>
                                        </p:tgtEl>
                                      </p:cBhvr>
                                    </p:animEffect>
                                  </p:childTnLst>
                                </p:cTn>
                              </p:par>
                              <p:par>
                                <p:cTn id="31" presetID="10" presetClass="entr" presetSubtype="0" fill="hold" nodeType="withEffect">
                                  <p:stCondLst>
                                    <p:cond delay="14000"/>
                                  </p:stCondLst>
                                  <p:childTnLst>
                                    <p:set>
                                      <p:cBhvr>
                                        <p:cTn id="32" dur="1" fill="hold">
                                          <p:stCondLst>
                                            <p:cond delay="0"/>
                                          </p:stCondLst>
                                        </p:cTn>
                                        <p:tgtEl>
                                          <p:spTgt spid="632"/>
                                        </p:tgtEl>
                                        <p:attrNameLst>
                                          <p:attrName>style.visibility</p:attrName>
                                        </p:attrNameLst>
                                      </p:cBhvr>
                                      <p:to>
                                        <p:strVal val="visible"/>
                                      </p:to>
                                    </p:set>
                                    <p:animEffect transition="in" filter="fade">
                                      <p:cBhvr>
                                        <p:cTn id="33" dur="2000"/>
                                        <p:tgtEl>
                                          <p:spTgt spid="632"/>
                                        </p:tgtEl>
                                      </p:cBhvr>
                                    </p:animEffect>
                                  </p:childTnLst>
                                </p:cTn>
                              </p:par>
                              <p:par>
                                <p:cTn id="34" presetID="10" presetClass="entr" presetSubtype="0" fill="hold" nodeType="withEffect">
                                  <p:stCondLst>
                                    <p:cond delay="14000"/>
                                  </p:stCondLst>
                                  <p:childTnLst>
                                    <p:set>
                                      <p:cBhvr>
                                        <p:cTn id="35" dur="1" fill="hold">
                                          <p:stCondLst>
                                            <p:cond delay="0"/>
                                          </p:stCondLst>
                                        </p:cTn>
                                        <p:tgtEl>
                                          <p:spTgt spid="636"/>
                                        </p:tgtEl>
                                        <p:attrNameLst>
                                          <p:attrName>style.visibility</p:attrName>
                                        </p:attrNameLst>
                                      </p:cBhvr>
                                      <p:to>
                                        <p:strVal val="visible"/>
                                      </p:to>
                                    </p:set>
                                    <p:animEffect transition="in" filter="fade">
                                      <p:cBhvr>
                                        <p:cTn id="36" dur="2000"/>
                                        <p:tgtEl>
                                          <p:spTgt spid="63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pic>
        <p:nvPicPr>
          <p:cNvPr id="683" name="Google Shape;683;p44"/>
          <p:cNvPicPr preferRelativeResize="0"/>
          <p:nvPr/>
        </p:nvPicPr>
        <p:blipFill rotWithShape="1">
          <a:blip r:embed="rId5">
            <a:alphaModFix amt="50000"/>
          </a:blip>
          <a:srcRect b="6933"/>
          <a:stretch/>
        </p:blipFill>
        <p:spPr>
          <a:xfrm>
            <a:off x="1063021" y="1650758"/>
            <a:ext cx="3654916" cy="3628266"/>
          </a:xfrm>
          <a:prstGeom prst="ellipse">
            <a:avLst/>
          </a:prstGeom>
          <a:noFill/>
          <a:ln>
            <a:noFill/>
          </a:ln>
        </p:spPr>
      </p:pic>
      <p:grpSp>
        <p:nvGrpSpPr>
          <p:cNvPr id="684" name="Google Shape;684;p44"/>
          <p:cNvGrpSpPr/>
          <p:nvPr/>
        </p:nvGrpSpPr>
        <p:grpSpPr>
          <a:xfrm>
            <a:off x="1371110" y="1556362"/>
            <a:ext cx="2024765" cy="1325563"/>
            <a:chOff x="2294543" y="2493345"/>
            <a:chExt cx="3301232" cy="2161234"/>
          </a:xfrm>
        </p:grpSpPr>
        <p:sp>
          <p:nvSpPr>
            <p:cNvPr id="685" name="Google Shape;685;p44"/>
            <p:cNvSpPr/>
            <p:nvPr/>
          </p:nvSpPr>
          <p:spPr>
            <a:xfrm>
              <a:off x="3154533" y="3355945"/>
              <a:ext cx="714895" cy="714895"/>
            </a:xfrm>
            <a:prstGeom prst="ellipse">
              <a:avLst/>
            </a:prstGeom>
            <a:solidFill>
              <a:srgbClr val="B8BABB">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Rockwell"/>
                <a:buNone/>
              </a:pPr>
              <a:endParaRPr sz="1200" b="0" i="0" u="none" strike="noStrike" cap="none">
                <a:solidFill>
                  <a:srgbClr val="FFFFFF"/>
                </a:solidFill>
                <a:latin typeface="Calibri"/>
                <a:ea typeface="Calibri"/>
                <a:cs typeface="Calibri"/>
                <a:sym typeface="Calibri"/>
              </a:endParaRPr>
            </a:p>
          </p:txBody>
        </p:sp>
        <p:sp>
          <p:nvSpPr>
            <p:cNvPr id="686" name="Google Shape;686;p44"/>
            <p:cNvSpPr/>
            <p:nvPr/>
          </p:nvSpPr>
          <p:spPr>
            <a:xfrm>
              <a:off x="2859316" y="2493345"/>
              <a:ext cx="1424763" cy="1424763"/>
            </a:xfrm>
            <a:prstGeom prst="ellipse">
              <a:avLst/>
            </a:prstGeom>
            <a:noFill/>
            <a:ln w="76200" cap="flat" cmpd="sng">
              <a:solidFill>
                <a:srgbClr val="70AE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687" name="Google Shape;687;p44"/>
            <p:cNvSpPr/>
            <p:nvPr/>
          </p:nvSpPr>
          <p:spPr>
            <a:xfrm>
              <a:off x="3302141" y="3229816"/>
              <a:ext cx="1424763" cy="1424763"/>
            </a:xfrm>
            <a:prstGeom prst="ellipse">
              <a:avLst/>
            </a:prstGeom>
            <a:noFill/>
            <a:ln w="762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688" name="Google Shape;688;p44"/>
            <p:cNvSpPr/>
            <p:nvPr/>
          </p:nvSpPr>
          <p:spPr>
            <a:xfrm>
              <a:off x="2294543" y="3229816"/>
              <a:ext cx="1424763" cy="1424763"/>
            </a:xfrm>
            <a:prstGeom prst="ellipse">
              <a:avLst/>
            </a:prstGeom>
            <a:noFill/>
            <a:ln w="76200" cap="flat" cmpd="sng">
              <a:solidFill>
                <a:srgbClr val="196EB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689" name="Google Shape;689;p44"/>
            <p:cNvSpPr txBox="1"/>
            <p:nvPr/>
          </p:nvSpPr>
          <p:spPr>
            <a:xfrm>
              <a:off x="3396343" y="3547250"/>
              <a:ext cx="2199432" cy="75271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Calibri"/>
                <a:buNone/>
              </a:pPr>
              <a:r>
                <a:rPr lang="en-US" sz="2400" b="1" i="0" u="none" strike="noStrike" cap="none">
                  <a:solidFill>
                    <a:srgbClr val="000000"/>
                  </a:solidFill>
                  <a:latin typeface="Calibri"/>
                  <a:ea typeface="Calibri"/>
                  <a:cs typeface="Calibri"/>
                  <a:sym typeface="Calibri"/>
                </a:rPr>
                <a:t>B/ART</a:t>
              </a:r>
              <a:endParaRPr sz="1400" b="0" i="0" u="none" strike="noStrike" cap="none">
                <a:solidFill>
                  <a:srgbClr val="000000"/>
                </a:solidFill>
                <a:latin typeface="Arial"/>
                <a:ea typeface="Arial"/>
                <a:cs typeface="Arial"/>
                <a:sym typeface="Arial"/>
              </a:endParaRPr>
            </a:p>
          </p:txBody>
        </p:sp>
      </p:grpSp>
      <p:grpSp>
        <p:nvGrpSpPr>
          <p:cNvPr id="690" name="Google Shape;690;p44"/>
          <p:cNvGrpSpPr/>
          <p:nvPr/>
        </p:nvGrpSpPr>
        <p:grpSpPr>
          <a:xfrm>
            <a:off x="2964772" y="1641879"/>
            <a:ext cx="2024765" cy="1325563"/>
            <a:chOff x="2294543" y="2493345"/>
            <a:chExt cx="3301232" cy="2161234"/>
          </a:xfrm>
        </p:grpSpPr>
        <p:sp>
          <p:nvSpPr>
            <p:cNvPr id="691" name="Google Shape;691;p44"/>
            <p:cNvSpPr/>
            <p:nvPr/>
          </p:nvSpPr>
          <p:spPr>
            <a:xfrm>
              <a:off x="3154533" y="3355945"/>
              <a:ext cx="714895" cy="714895"/>
            </a:xfrm>
            <a:prstGeom prst="ellipse">
              <a:avLst/>
            </a:prstGeom>
            <a:solidFill>
              <a:srgbClr val="B8BABB">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Rockwell"/>
                <a:buNone/>
              </a:pPr>
              <a:endParaRPr sz="1200" b="0" i="0" u="none" strike="noStrike" cap="none">
                <a:solidFill>
                  <a:srgbClr val="FFFFFF"/>
                </a:solidFill>
                <a:latin typeface="Calibri"/>
                <a:ea typeface="Calibri"/>
                <a:cs typeface="Calibri"/>
                <a:sym typeface="Calibri"/>
              </a:endParaRPr>
            </a:p>
          </p:txBody>
        </p:sp>
        <p:sp>
          <p:nvSpPr>
            <p:cNvPr id="692" name="Google Shape;692;p44"/>
            <p:cNvSpPr/>
            <p:nvPr/>
          </p:nvSpPr>
          <p:spPr>
            <a:xfrm>
              <a:off x="2859316" y="2493345"/>
              <a:ext cx="1424763" cy="1424763"/>
            </a:xfrm>
            <a:prstGeom prst="ellipse">
              <a:avLst/>
            </a:prstGeom>
            <a:noFill/>
            <a:ln w="76200" cap="flat" cmpd="sng">
              <a:solidFill>
                <a:srgbClr val="70AE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693" name="Google Shape;693;p44"/>
            <p:cNvSpPr/>
            <p:nvPr/>
          </p:nvSpPr>
          <p:spPr>
            <a:xfrm>
              <a:off x="3302141" y="3229816"/>
              <a:ext cx="1424763" cy="1424763"/>
            </a:xfrm>
            <a:prstGeom prst="ellipse">
              <a:avLst/>
            </a:prstGeom>
            <a:noFill/>
            <a:ln w="762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694" name="Google Shape;694;p44"/>
            <p:cNvSpPr/>
            <p:nvPr/>
          </p:nvSpPr>
          <p:spPr>
            <a:xfrm>
              <a:off x="2294543" y="3229816"/>
              <a:ext cx="1424763" cy="1424763"/>
            </a:xfrm>
            <a:prstGeom prst="ellipse">
              <a:avLst/>
            </a:prstGeom>
            <a:noFill/>
            <a:ln w="76200" cap="flat" cmpd="sng">
              <a:solidFill>
                <a:srgbClr val="196EB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695" name="Google Shape;695;p44"/>
            <p:cNvSpPr txBox="1"/>
            <p:nvPr/>
          </p:nvSpPr>
          <p:spPr>
            <a:xfrm>
              <a:off x="3396343" y="3547250"/>
              <a:ext cx="2199432" cy="75271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Calibri"/>
                <a:buNone/>
              </a:pPr>
              <a:r>
                <a:rPr lang="en-US" sz="2400" b="1" i="0" u="none" strike="noStrike" cap="none">
                  <a:solidFill>
                    <a:srgbClr val="000000"/>
                  </a:solidFill>
                  <a:latin typeface="Calibri"/>
                  <a:ea typeface="Calibri"/>
                  <a:cs typeface="Calibri"/>
                  <a:sym typeface="Calibri"/>
                </a:rPr>
                <a:t>B/ART</a:t>
              </a:r>
              <a:endParaRPr sz="1400" b="0" i="0" u="none" strike="noStrike" cap="none">
                <a:solidFill>
                  <a:srgbClr val="000000"/>
                </a:solidFill>
                <a:latin typeface="Arial"/>
                <a:ea typeface="Arial"/>
                <a:cs typeface="Arial"/>
                <a:sym typeface="Arial"/>
              </a:endParaRPr>
            </a:p>
          </p:txBody>
        </p:sp>
      </p:grpSp>
      <p:grpSp>
        <p:nvGrpSpPr>
          <p:cNvPr id="696" name="Google Shape;696;p44"/>
          <p:cNvGrpSpPr/>
          <p:nvPr/>
        </p:nvGrpSpPr>
        <p:grpSpPr>
          <a:xfrm>
            <a:off x="3311168" y="3153257"/>
            <a:ext cx="2024765" cy="1325563"/>
            <a:chOff x="2294543" y="2493345"/>
            <a:chExt cx="3301232" cy="2161234"/>
          </a:xfrm>
        </p:grpSpPr>
        <p:sp>
          <p:nvSpPr>
            <p:cNvPr id="697" name="Google Shape;697;p44"/>
            <p:cNvSpPr/>
            <p:nvPr/>
          </p:nvSpPr>
          <p:spPr>
            <a:xfrm>
              <a:off x="3154533" y="3355945"/>
              <a:ext cx="714895" cy="714895"/>
            </a:xfrm>
            <a:prstGeom prst="ellipse">
              <a:avLst/>
            </a:prstGeom>
            <a:solidFill>
              <a:srgbClr val="B8BABB">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Rockwell"/>
                <a:buNone/>
              </a:pPr>
              <a:endParaRPr sz="1200" b="0" i="0" u="none" strike="noStrike" cap="none">
                <a:solidFill>
                  <a:srgbClr val="FFFFFF"/>
                </a:solidFill>
                <a:latin typeface="Calibri"/>
                <a:ea typeface="Calibri"/>
                <a:cs typeface="Calibri"/>
                <a:sym typeface="Calibri"/>
              </a:endParaRPr>
            </a:p>
          </p:txBody>
        </p:sp>
        <p:sp>
          <p:nvSpPr>
            <p:cNvPr id="698" name="Google Shape;698;p44"/>
            <p:cNvSpPr/>
            <p:nvPr/>
          </p:nvSpPr>
          <p:spPr>
            <a:xfrm>
              <a:off x="2859316" y="2493345"/>
              <a:ext cx="1424763" cy="1424763"/>
            </a:xfrm>
            <a:prstGeom prst="ellipse">
              <a:avLst/>
            </a:prstGeom>
            <a:noFill/>
            <a:ln w="76200" cap="flat" cmpd="sng">
              <a:solidFill>
                <a:srgbClr val="70AE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699" name="Google Shape;699;p44"/>
            <p:cNvSpPr/>
            <p:nvPr/>
          </p:nvSpPr>
          <p:spPr>
            <a:xfrm>
              <a:off x="3302141" y="3229816"/>
              <a:ext cx="1424763" cy="1424763"/>
            </a:xfrm>
            <a:prstGeom prst="ellipse">
              <a:avLst/>
            </a:prstGeom>
            <a:noFill/>
            <a:ln w="762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00" name="Google Shape;700;p44"/>
            <p:cNvSpPr/>
            <p:nvPr/>
          </p:nvSpPr>
          <p:spPr>
            <a:xfrm>
              <a:off x="2294543" y="3229816"/>
              <a:ext cx="1424763" cy="1424763"/>
            </a:xfrm>
            <a:prstGeom prst="ellipse">
              <a:avLst/>
            </a:prstGeom>
            <a:noFill/>
            <a:ln w="76200" cap="flat" cmpd="sng">
              <a:solidFill>
                <a:srgbClr val="196EB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01" name="Google Shape;701;p44"/>
            <p:cNvSpPr txBox="1"/>
            <p:nvPr/>
          </p:nvSpPr>
          <p:spPr>
            <a:xfrm>
              <a:off x="3396343" y="3547250"/>
              <a:ext cx="2199432" cy="75271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Calibri"/>
                <a:buNone/>
              </a:pPr>
              <a:r>
                <a:rPr lang="en-US" sz="2400" b="1" i="0" u="none" strike="noStrike" cap="none">
                  <a:solidFill>
                    <a:srgbClr val="000000"/>
                  </a:solidFill>
                  <a:latin typeface="Calibri"/>
                  <a:ea typeface="Calibri"/>
                  <a:cs typeface="Calibri"/>
                  <a:sym typeface="Calibri"/>
                </a:rPr>
                <a:t>B/ART</a:t>
              </a:r>
              <a:endParaRPr sz="1400" b="0" i="0" u="none" strike="noStrike" cap="none">
                <a:solidFill>
                  <a:srgbClr val="000000"/>
                </a:solidFill>
                <a:latin typeface="Arial"/>
                <a:ea typeface="Arial"/>
                <a:cs typeface="Arial"/>
                <a:sym typeface="Arial"/>
              </a:endParaRPr>
            </a:p>
          </p:txBody>
        </p:sp>
      </p:grpSp>
      <p:grpSp>
        <p:nvGrpSpPr>
          <p:cNvPr id="702" name="Google Shape;702;p44"/>
          <p:cNvGrpSpPr/>
          <p:nvPr/>
        </p:nvGrpSpPr>
        <p:grpSpPr>
          <a:xfrm>
            <a:off x="1952389" y="3995053"/>
            <a:ext cx="2024765" cy="1325563"/>
            <a:chOff x="2294543" y="2493345"/>
            <a:chExt cx="3301232" cy="2161234"/>
          </a:xfrm>
        </p:grpSpPr>
        <p:sp>
          <p:nvSpPr>
            <p:cNvPr id="703" name="Google Shape;703;p44"/>
            <p:cNvSpPr/>
            <p:nvPr/>
          </p:nvSpPr>
          <p:spPr>
            <a:xfrm>
              <a:off x="3154533" y="3355945"/>
              <a:ext cx="714895" cy="714895"/>
            </a:xfrm>
            <a:prstGeom prst="ellipse">
              <a:avLst/>
            </a:prstGeom>
            <a:solidFill>
              <a:srgbClr val="B8BABB">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Rockwell"/>
                <a:buNone/>
              </a:pPr>
              <a:endParaRPr sz="1200" b="0" i="0" u="none" strike="noStrike" cap="none">
                <a:solidFill>
                  <a:srgbClr val="FFFFFF"/>
                </a:solidFill>
                <a:latin typeface="Calibri"/>
                <a:ea typeface="Calibri"/>
                <a:cs typeface="Calibri"/>
                <a:sym typeface="Calibri"/>
              </a:endParaRPr>
            </a:p>
          </p:txBody>
        </p:sp>
        <p:sp>
          <p:nvSpPr>
            <p:cNvPr id="704" name="Google Shape;704;p44"/>
            <p:cNvSpPr/>
            <p:nvPr/>
          </p:nvSpPr>
          <p:spPr>
            <a:xfrm>
              <a:off x="2859316" y="2493345"/>
              <a:ext cx="1424763" cy="1424763"/>
            </a:xfrm>
            <a:prstGeom prst="ellipse">
              <a:avLst/>
            </a:prstGeom>
            <a:noFill/>
            <a:ln w="76200" cap="flat" cmpd="sng">
              <a:solidFill>
                <a:srgbClr val="70AE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05" name="Google Shape;705;p44"/>
            <p:cNvSpPr/>
            <p:nvPr/>
          </p:nvSpPr>
          <p:spPr>
            <a:xfrm>
              <a:off x="3302141" y="3229816"/>
              <a:ext cx="1424763" cy="1424763"/>
            </a:xfrm>
            <a:prstGeom prst="ellipse">
              <a:avLst/>
            </a:prstGeom>
            <a:noFill/>
            <a:ln w="762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06" name="Google Shape;706;p44"/>
            <p:cNvSpPr/>
            <p:nvPr/>
          </p:nvSpPr>
          <p:spPr>
            <a:xfrm>
              <a:off x="2294543" y="3229816"/>
              <a:ext cx="1424763" cy="1424763"/>
            </a:xfrm>
            <a:prstGeom prst="ellipse">
              <a:avLst/>
            </a:prstGeom>
            <a:noFill/>
            <a:ln w="76200" cap="flat" cmpd="sng">
              <a:solidFill>
                <a:srgbClr val="196EB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07" name="Google Shape;707;p44"/>
            <p:cNvSpPr txBox="1"/>
            <p:nvPr/>
          </p:nvSpPr>
          <p:spPr>
            <a:xfrm>
              <a:off x="3396343" y="3547250"/>
              <a:ext cx="2199432" cy="75271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Calibri"/>
                <a:buNone/>
              </a:pPr>
              <a:r>
                <a:rPr lang="en-US" sz="2400" b="1" i="0" u="none" strike="noStrike" cap="none">
                  <a:solidFill>
                    <a:srgbClr val="000000"/>
                  </a:solidFill>
                  <a:latin typeface="Calibri"/>
                  <a:ea typeface="Calibri"/>
                  <a:cs typeface="Calibri"/>
                  <a:sym typeface="Calibri"/>
                </a:rPr>
                <a:t>B/ART</a:t>
              </a:r>
              <a:endParaRPr sz="1400" b="0" i="0" u="none" strike="noStrike" cap="none">
                <a:solidFill>
                  <a:srgbClr val="000000"/>
                </a:solidFill>
                <a:latin typeface="Arial"/>
                <a:ea typeface="Arial"/>
                <a:cs typeface="Arial"/>
                <a:sym typeface="Arial"/>
              </a:endParaRPr>
            </a:p>
          </p:txBody>
        </p:sp>
      </p:grpSp>
      <p:grpSp>
        <p:nvGrpSpPr>
          <p:cNvPr id="708" name="Google Shape;708;p44"/>
          <p:cNvGrpSpPr/>
          <p:nvPr/>
        </p:nvGrpSpPr>
        <p:grpSpPr>
          <a:xfrm>
            <a:off x="838200" y="3079602"/>
            <a:ext cx="2024765" cy="1325563"/>
            <a:chOff x="2294543" y="2493345"/>
            <a:chExt cx="3301232" cy="2161234"/>
          </a:xfrm>
        </p:grpSpPr>
        <p:sp>
          <p:nvSpPr>
            <p:cNvPr id="709" name="Google Shape;709;p44"/>
            <p:cNvSpPr/>
            <p:nvPr/>
          </p:nvSpPr>
          <p:spPr>
            <a:xfrm>
              <a:off x="3154533" y="3355945"/>
              <a:ext cx="714895" cy="714895"/>
            </a:xfrm>
            <a:prstGeom prst="ellipse">
              <a:avLst/>
            </a:prstGeom>
            <a:solidFill>
              <a:srgbClr val="B8BABB">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Rockwell"/>
                <a:buNone/>
              </a:pPr>
              <a:endParaRPr sz="1200" b="0" i="0" u="none" strike="noStrike" cap="none">
                <a:solidFill>
                  <a:srgbClr val="FFFFFF"/>
                </a:solidFill>
                <a:latin typeface="Calibri"/>
                <a:ea typeface="Calibri"/>
                <a:cs typeface="Calibri"/>
                <a:sym typeface="Calibri"/>
              </a:endParaRPr>
            </a:p>
          </p:txBody>
        </p:sp>
        <p:sp>
          <p:nvSpPr>
            <p:cNvPr id="710" name="Google Shape;710;p44"/>
            <p:cNvSpPr/>
            <p:nvPr/>
          </p:nvSpPr>
          <p:spPr>
            <a:xfrm>
              <a:off x="2859316" y="2493345"/>
              <a:ext cx="1424763" cy="1424763"/>
            </a:xfrm>
            <a:prstGeom prst="ellipse">
              <a:avLst/>
            </a:prstGeom>
            <a:noFill/>
            <a:ln w="76200" cap="flat" cmpd="sng">
              <a:solidFill>
                <a:srgbClr val="70AE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11" name="Google Shape;711;p44"/>
            <p:cNvSpPr/>
            <p:nvPr/>
          </p:nvSpPr>
          <p:spPr>
            <a:xfrm>
              <a:off x="3302141" y="3229816"/>
              <a:ext cx="1424763" cy="1424763"/>
            </a:xfrm>
            <a:prstGeom prst="ellipse">
              <a:avLst/>
            </a:prstGeom>
            <a:noFill/>
            <a:ln w="762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12" name="Google Shape;712;p44"/>
            <p:cNvSpPr/>
            <p:nvPr/>
          </p:nvSpPr>
          <p:spPr>
            <a:xfrm>
              <a:off x="2294543" y="3229816"/>
              <a:ext cx="1424763" cy="1424763"/>
            </a:xfrm>
            <a:prstGeom prst="ellipse">
              <a:avLst/>
            </a:prstGeom>
            <a:noFill/>
            <a:ln w="76200" cap="flat" cmpd="sng">
              <a:solidFill>
                <a:srgbClr val="196EB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13" name="Google Shape;713;p44"/>
            <p:cNvSpPr txBox="1"/>
            <p:nvPr/>
          </p:nvSpPr>
          <p:spPr>
            <a:xfrm>
              <a:off x="3396343" y="3547250"/>
              <a:ext cx="2199432" cy="75271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Calibri"/>
                <a:buNone/>
              </a:pPr>
              <a:r>
                <a:rPr lang="en-US" sz="2400" b="1" i="0" u="none" strike="noStrike" cap="none">
                  <a:solidFill>
                    <a:srgbClr val="000000"/>
                  </a:solidFill>
                  <a:latin typeface="Calibri"/>
                  <a:ea typeface="Calibri"/>
                  <a:cs typeface="Calibri"/>
                  <a:sym typeface="Calibri"/>
                </a:rPr>
                <a:t>B/ART</a:t>
              </a:r>
              <a:endParaRPr sz="1400" b="0" i="0" u="none" strike="noStrike" cap="none">
                <a:solidFill>
                  <a:srgbClr val="000000"/>
                </a:solidFill>
                <a:latin typeface="Arial"/>
                <a:ea typeface="Arial"/>
                <a:cs typeface="Arial"/>
                <a:sym typeface="Arial"/>
              </a:endParaRPr>
            </a:p>
          </p:txBody>
        </p:sp>
      </p:grpSp>
      <p:sp>
        <p:nvSpPr>
          <p:cNvPr id="714" name="Google Shape;714;p44">
            <a:hlinkClick r:id="" action="ppaction://hlinkshowjump?jump=nextslide"/>
          </p:cNvPr>
          <p:cNvSpPr/>
          <p:nvPr/>
        </p:nvSpPr>
        <p:spPr>
          <a:xfrm>
            <a:off x="10420349" y="5909893"/>
            <a:ext cx="1207997" cy="58477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757070"/>
              </a:buClr>
              <a:buSzPts val="3200"/>
              <a:buFont typeface="Calibri"/>
              <a:buNone/>
            </a:pPr>
            <a:r>
              <a:rPr lang="en-US" sz="3200" b="1" i="0" u="none" strike="noStrike" cap="none">
                <a:solidFill>
                  <a:srgbClr val="757070"/>
                </a:solidFill>
                <a:latin typeface="Calibri"/>
                <a:ea typeface="Calibri"/>
                <a:cs typeface="Calibri"/>
                <a:sym typeface="Calibri"/>
              </a:rPr>
              <a:t> </a:t>
            </a:r>
            <a:endParaRPr sz="2000" b="1" i="0" u="none" strike="noStrike" cap="none">
              <a:solidFill>
                <a:srgbClr val="757070"/>
              </a:solidFill>
              <a:latin typeface="Calibri"/>
              <a:ea typeface="Calibri"/>
              <a:cs typeface="Calibri"/>
              <a:sym typeface="Calibri"/>
            </a:endParaRPr>
          </a:p>
        </p:txBody>
      </p:sp>
      <p:sp>
        <p:nvSpPr>
          <p:cNvPr id="715" name="Google Shape;715;p44"/>
          <p:cNvSpPr txBox="1"/>
          <p:nvPr/>
        </p:nvSpPr>
        <p:spPr>
          <a:xfrm>
            <a:off x="5784136" y="2430221"/>
            <a:ext cx="5595212" cy="1815882"/>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Calibri"/>
              <a:buNone/>
            </a:pPr>
            <a:r>
              <a:rPr lang="en-US" sz="2800" b="0" i="0" u="none" strike="noStrike" cap="none">
                <a:solidFill>
                  <a:srgbClr val="000000"/>
                </a:solidFill>
                <a:latin typeface="Calibri"/>
                <a:ea typeface="Calibri"/>
                <a:cs typeface="Calibri"/>
                <a:sym typeface="Calibri"/>
              </a:rPr>
              <a:t>In a group, the B/ART of each participant illuminates the possibilities of the work the group could do together</a:t>
            </a:r>
            <a:endParaRPr sz="1400" b="0" i="0" u="none" strike="noStrike" cap="none">
              <a:solidFill>
                <a:srgbClr val="000000"/>
              </a:solidFill>
              <a:latin typeface="Arial"/>
              <a:ea typeface="Arial"/>
              <a:cs typeface="Arial"/>
              <a:sym typeface="Arial"/>
            </a:endParaRPr>
          </a:p>
        </p:txBody>
      </p:sp>
      <p:sp>
        <p:nvSpPr>
          <p:cNvPr id="716" name="Google Shape;716;p44"/>
          <p:cNvSpPr txBox="1">
            <a:spLocks noGrp="1"/>
          </p:cNvSpPr>
          <p:nvPr>
            <p:ph type="title" idx="4294967295"/>
          </p:nvPr>
        </p:nvSpPr>
        <p:spPr>
          <a:xfrm>
            <a:off x="0" y="52388"/>
            <a:ext cx="11379348" cy="132556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600"/>
              <a:buFont typeface="Roboto Medium"/>
              <a:buNone/>
            </a:pPr>
            <a:r>
              <a:rPr lang="en-US" dirty="0">
                <a:solidFill>
                  <a:schemeClr val="tx2"/>
                </a:solidFill>
                <a:latin typeface="+mn-lt"/>
              </a:rPr>
              <a:t>BOUNDARY OF AUTHORITY, ROLE, TASK</a:t>
            </a:r>
            <a:endParaRPr dirty="0">
              <a:solidFill>
                <a:schemeClr val="tx2"/>
              </a:solidFill>
              <a:latin typeface="+mn-lt"/>
            </a:endParaRPr>
          </a:p>
        </p:txBody>
      </p:sp>
      <p:sp>
        <p:nvSpPr>
          <p:cNvPr id="36" name="TextBox 35">
            <a:extLst>
              <a:ext uri="{FF2B5EF4-FFF2-40B4-BE49-F238E27FC236}">
                <a16:creationId xmlns:a16="http://schemas.microsoft.com/office/drawing/2014/main" id="{5B850606-D229-4BB5-B92A-C0C3A33AA086}"/>
              </a:ext>
            </a:extLst>
          </p:cNvPr>
          <p:cNvSpPr txBox="1"/>
          <p:nvPr/>
        </p:nvSpPr>
        <p:spPr>
          <a:xfrm>
            <a:off x="7394354" y="6356168"/>
            <a:ext cx="4671022" cy="276999"/>
          </a:xfrm>
          <a:prstGeom prst="rect">
            <a:avLst/>
          </a:prstGeom>
          <a:noFill/>
        </p:spPr>
        <p:txBody>
          <a:bodyPr wrap="none" rtlCol="0">
            <a:spAutoFit/>
          </a:bodyPr>
          <a:lstStyle/>
          <a:p>
            <a:r>
              <a:rPr lang="en-US" sz="1200" dirty="0"/>
              <a:t>Adapted from slides contributed by Sheila Weber, The OCL Group</a:t>
            </a:r>
          </a:p>
        </p:txBody>
      </p:sp>
      <p:pic>
        <p:nvPicPr>
          <p:cNvPr id="2" name="Audio 1">
            <a:hlinkClick r:id="" action="ppaction://media"/>
            <a:extLst>
              <a:ext uri="{FF2B5EF4-FFF2-40B4-BE49-F238E27FC236}">
                <a16:creationId xmlns:a16="http://schemas.microsoft.com/office/drawing/2014/main" id="{9FD43FEE-8D9F-4CBB-BBEE-4F4D3F7A7E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nodeType="withEffect">
                                  <p:stCondLst>
                                    <p:cond delay="3000"/>
                                  </p:stCondLst>
                                  <p:childTnLst>
                                    <p:set>
                                      <p:cBhvr>
                                        <p:cTn id="8" dur="1" fill="hold">
                                          <p:stCondLst>
                                            <p:cond delay="0"/>
                                          </p:stCondLst>
                                        </p:cTn>
                                        <p:tgtEl>
                                          <p:spTgt spid="708"/>
                                        </p:tgtEl>
                                        <p:attrNameLst>
                                          <p:attrName>style.visibility</p:attrName>
                                        </p:attrNameLst>
                                      </p:cBhvr>
                                      <p:to>
                                        <p:strVal val="visible"/>
                                      </p:to>
                                    </p:set>
                                    <p:animEffect transition="in" filter="fade">
                                      <p:cBhvr>
                                        <p:cTn id="9" dur="2000"/>
                                        <p:tgtEl>
                                          <p:spTgt spid="708"/>
                                        </p:tgtEl>
                                      </p:cBhvr>
                                    </p:animEffect>
                                  </p:childTnLst>
                                </p:cTn>
                              </p:par>
                              <p:par>
                                <p:cTn id="10" presetID="10" presetClass="entr" presetSubtype="0" fill="hold" nodeType="withEffect">
                                  <p:stCondLst>
                                    <p:cond delay="3000"/>
                                  </p:stCondLst>
                                  <p:childTnLst>
                                    <p:set>
                                      <p:cBhvr>
                                        <p:cTn id="11" dur="1" fill="hold">
                                          <p:stCondLst>
                                            <p:cond delay="0"/>
                                          </p:stCondLst>
                                        </p:cTn>
                                        <p:tgtEl>
                                          <p:spTgt spid="690"/>
                                        </p:tgtEl>
                                        <p:attrNameLst>
                                          <p:attrName>style.visibility</p:attrName>
                                        </p:attrNameLst>
                                      </p:cBhvr>
                                      <p:to>
                                        <p:strVal val="visible"/>
                                      </p:to>
                                    </p:set>
                                    <p:animEffect transition="in" filter="fade">
                                      <p:cBhvr>
                                        <p:cTn id="12" dur="2000"/>
                                        <p:tgtEl>
                                          <p:spTgt spid="690"/>
                                        </p:tgtEl>
                                      </p:cBhvr>
                                    </p:animEffect>
                                  </p:childTnLst>
                                </p:cTn>
                              </p:par>
                              <p:par>
                                <p:cTn id="13" presetID="10" presetClass="entr" presetSubtype="0" fill="hold" nodeType="withEffect">
                                  <p:stCondLst>
                                    <p:cond delay="3000"/>
                                  </p:stCondLst>
                                  <p:childTnLst>
                                    <p:set>
                                      <p:cBhvr>
                                        <p:cTn id="14" dur="1" fill="hold">
                                          <p:stCondLst>
                                            <p:cond delay="0"/>
                                          </p:stCondLst>
                                        </p:cTn>
                                        <p:tgtEl>
                                          <p:spTgt spid="696"/>
                                        </p:tgtEl>
                                        <p:attrNameLst>
                                          <p:attrName>style.visibility</p:attrName>
                                        </p:attrNameLst>
                                      </p:cBhvr>
                                      <p:to>
                                        <p:strVal val="visible"/>
                                      </p:to>
                                    </p:set>
                                    <p:animEffect transition="in" filter="fade">
                                      <p:cBhvr>
                                        <p:cTn id="15" dur="2000"/>
                                        <p:tgtEl>
                                          <p:spTgt spid="696"/>
                                        </p:tgtEl>
                                      </p:cBhvr>
                                    </p:animEffect>
                                  </p:childTnLst>
                                </p:cTn>
                              </p:par>
                              <p:par>
                                <p:cTn id="16" presetID="10" presetClass="entr" presetSubtype="0" fill="hold" nodeType="withEffect">
                                  <p:stCondLst>
                                    <p:cond delay="3000"/>
                                  </p:stCondLst>
                                  <p:childTnLst>
                                    <p:set>
                                      <p:cBhvr>
                                        <p:cTn id="17" dur="1" fill="hold">
                                          <p:stCondLst>
                                            <p:cond delay="0"/>
                                          </p:stCondLst>
                                        </p:cTn>
                                        <p:tgtEl>
                                          <p:spTgt spid="702"/>
                                        </p:tgtEl>
                                        <p:attrNameLst>
                                          <p:attrName>style.visibility</p:attrName>
                                        </p:attrNameLst>
                                      </p:cBhvr>
                                      <p:to>
                                        <p:strVal val="visible"/>
                                      </p:to>
                                    </p:set>
                                    <p:animEffect transition="in" filter="fade">
                                      <p:cBhvr>
                                        <p:cTn id="18" dur="2000"/>
                                        <p:tgtEl>
                                          <p:spTgt spid="702"/>
                                        </p:tgtEl>
                                      </p:cBhvr>
                                    </p:animEffect>
                                  </p:childTnLst>
                                </p:cTn>
                              </p:par>
                              <p:par>
                                <p:cTn id="19" presetID="10" presetClass="entr" presetSubtype="0" fill="hold" nodeType="withEffect">
                                  <p:stCondLst>
                                    <p:cond delay="3000"/>
                                  </p:stCondLst>
                                  <p:childTnLst>
                                    <p:set>
                                      <p:cBhvr>
                                        <p:cTn id="20" dur="1" fill="hold">
                                          <p:stCondLst>
                                            <p:cond delay="0"/>
                                          </p:stCondLst>
                                        </p:cTn>
                                        <p:tgtEl>
                                          <p:spTgt spid="684"/>
                                        </p:tgtEl>
                                        <p:attrNameLst>
                                          <p:attrName>style.visibility</p:attrName>
                                        </p:attrNameLst>
                                      </p:cBhvr>
                                      <p:to>
                                        <p:strVal val="visible"/>
                                      </p:to>
                                    </p:set>
                                    <p:animEffect transition="in" filter="fade">
                                      <p:cBhvr>
                                        <p:cTn id="21" dur="2000"/>
                                        <p:tgtEl>
                                          <p:spTgt spid="68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2E92AF-32EF-4550-815E-BE6F808BEA8D}"/>
              </a:ext>
            </a:extLst>
          </p:cNvPr>
          <p:cNvSpPr/>
          <p:nvPr/>
        </p:nvSpPr>
        <p:spPr>
          <a:xfrm>
            <a:off x="0" y="0"/>
            <a:ext cx="12192000" cy="6858000"/>
          </a:xfrm>
          <a:prstGeom prst="rect">
            <a:avLst/>
          </a:prstGeom>
          <a:solidFill>
            <a:srgbClr val="0062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D76622D-9099-44C7-8D23-6638530981FC}"/>
              </a:ext>
            </a:extLst>
          </p:cNvPr>
          <p:cNvSpPr txBox="1"/>
          <p:nvPr/>
        </p:nvSpPr>
        <p:spPr>
          <a:xfrm>
            <a:off x="1544967" y="1750140"/>
            <a:ext cx="10326184" cy="2862322"/>
          </a:xfrm>
          <a:prstGeom prst="rect">
            <a:avLst/>
          </a:prstGeom>
          <a:noFill/>
        </p:spPr>
        <p:txBody>
          <a:bodyPr wrap="square" rtlCol="0" anchor="t">
            <a:spAutoFit/>
          </a:bodyPr>
          <a:lstStyle/>
          <a:p>
            <a:r>
              <a:rPr lang="en-US" sz="6000" kern="2600" dirty="0">
                <a:solidFill>
                  <a:schemeClr val="bg1"/>
                </a:solidFill>
                <a:latin typeface="+mj-lt"/>
              </a:rPr>
              <a:t>VISION COUNCIL RESULTS PLAYBOOK (DRAFT)</a:t>
            </a:r>
          </a:p>
        </p:txBody>
      </p:sp>
      <p:cxnSp>
        <p:nvCxnSpPr>
          <p:cNvPr id="5" name="Straight Connector 4">
            <a:extLst>
              <a:ext uri="{FF2B5EF4-FFF2-40B4-BE49-F238E27FC236}">
                <a16:creationId xmlns:a16="http://schemas.microsoft.com/office/drawing/2014/main" id="{703E9C77-FD46-4C78-9E34-61832B6E92D1}"/>
              </a:ext>
            </a:extLst>
          </p:cNvPr>
          <p:cNvCxnSpPr>
            <a:cxnSpLocks/>
          </p:cNvCxnSpPr>
          <p:nvPr/>
        </p:nvCxnSpPr>
        <p:spPr>
          <a:xfrm>
            <a:off x="1405719" y="1950720"/>
            <a:ext cx="0" cy="2465637"/>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a:extLst>
              <a:ext uri="{FF2B5EF4-FFF2-40B4-BE49-F238E27FC236}">
                <a16:creationId xmlns:a16="http://schemas.microsoft.com/office/drawing/2014/main" id="{379094C0-8BB7-4EAC-BD62-DBF6AFE21C1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07401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44117">
        <p159:morph option="byObject"/>
      </p:transition>
    </mc:Choice>
    <mc:Fallback xmlns="">
      <p:transition spd="slow" advTm="441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45"/>
          <p:cNvSpPr txBox="1">
            <a:spLocks noGrp="1"/>
          </p:cNvSpPr>
          <p:nvPr>
            <p:ph type="body" idx="4294967295"/>
          </p:nvPr>
        </p:nvSpPr>
        <p:spPr>
          <a:xfrm>
            <a:off x="5438775" y="900113"/>
            <a:ext cx="6753225" cy="1389062"/>
          </a:xfrm>
          <a:prstGeom prst="rect">
            <a:avLst/>
          </a:prstGeom>
          <a:noFill/>
          <a:ln>
            <a:noFill/>
          </a:ln>
        </p:spPr>
        <p:txBody>
          <a:bodyPr spcFirstLastPara="1" wrap="square" lIns="91425" tIns="45700" rIns="91425" bIns="45700" anchor="t" anchorCtr="0">
            <a:noAutofit/>
          </a:bodyPr>
          <a:lstStyle/>
          <a:p>
            <a:pPr marL="182880" lvl="0" indent="-55878" algn="l" rtl="0">
              <a:lnSpc>
                <a:spcPct val="90000"/>
              </a:lnSpc>
              <a:spcBef>
                <a:spcPts val="0"/>
              </a:spcBef>
              <a:spcAft>
                <a:spcPts val="0"/>
              </a:spcAft>
              <a:buSzPts val="2000"/>
              <a:buNone/>
            </a:pPr>
            <a:endParaRPr/>
          </a:p>
          <a:p>
            <a:pPr marL="182880" lvl="0" indent="-55878" algn="l" rtl="0">
              <a:lnSpc>
                <a:spcPct val="90000"/>
              </a:lnSpc>
              <a:spcBef>
                <a:spcPts val="1200"/>
              </a:spcBef>
              <a:spcAft>
                <a:spcPts val="0"/>
              </a:spcAft>
              <a:buSzPts val="2000"/>
              <a:buNone/>
            </a:pPr>
            <a:endParaRPr/>
          </a:p>
        </p:txBody>
      </p:sp>
      <p:sp>
        <p:nvSpPr>
          <p:cNvPr id="723" name="Google Shape;723;p45"/>
          <p:cNvSpPr txBox="1">
            <a:spLocks noGrp="1"/>
          </p:cNvSpPr>
          <p:nvPr>
            <p:ph type="title" idx="4294967295"/>
          </p:nvPr>
        </p:nvSpPr>
        <p:spPr>
          <a:xfrm>
            <a:off x="404192" y="248518"/>
            <a:ext cx="11224154"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2"/>
              </a:buClr>
              <a:buSzPts val="3600"/>
              <a:buFont typeface="Roboto Medium"/>
              <a:buNone/>
            </a:pPr>
            <a:r>
              <a:rPr lang="en-US" dirty="0">
                <a:latin typeface="+mn-lt"/>
              </a:rPr>
              <a:t>BOUNDARY OF AUTHORITY, ROLE, TASK</a:t>
            </a:r>
            <a:endParaRPr dirty="0">
              <a:latin typeface="+mn-lt"/>
            </a:endParaRPr>
          </a:p>
        </p:txBody>
      </p:sp>
      <p:pic>
        <p:nvPicPr>
          <p:cNvPr id="724" name="Google Shape;724;p45"/>
          <p:cNvPicPr preferRelativeResize="0"/>
          <p:nvPr/>
        </p:nvPicPr>
        <p:blipFill rotWithShape="1">
          <a:blip r:embed="rId5">
            <a:alphaModFix amt="35000"/>
          </a:blip>
          <a:srcRect b="6933"/>
          <a:stretch/>
        </p:blipFill>
        <p:spPr>
          <a:xfrm>
            <a:off x="1063021" y="1650758"/>
            <a:ext cx="3654916" cy="3628266"/>
          </a:xfrm>
          <a:prstGeom prst="ellipse">
            <a:avLst/>
          </a:prstGeom>
          <a:noFill/>
          <a:ln>
            <a:noFill/>
          </a:ln>
        </p:spPr>
      </p:pic>
      <p:sp>
        <p:nvSpPr>
          <p:cNvPr id="725" name="Google Shape;725;p45">
            <a:hlinkClick r:id="" action="ppaction://hlinkshowjump?jump=nextslide"/>
          </p:cNvPr>
          <p:cNvSpPr/>
          <p:nvPr/>
        </p:nvSpPr>
        <p:spPr>
          <a:xfrm>
            <a:off x="10420349" y="5909893"/>
            <a:ext cx="1207997" cy="58477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757070"/>
              </a:buClr>
              <a:buSzPts val="3200"/>
              <a:buFont typeface="Calibri"/>
              <a:buNone/>
            </a:pPr>
            <a:r>
              <a:rPr lang="en-US" sz="3200" b="1" i="0" u="none" strike="noStrike" cap="none">
                <a:solidFill>
                  <a:srgbClr val="757070"/>
                </a:solidFill>
                <a:latin typeface="Calibri"/>
                <a:ea typeface="Calibri"/>
                <a:cs typeface="Calibri"/>
                <a:sym typeface="Calibri"/>
              </a:rPr>
              <a:t> </a:t>
            </a:r>
            <a:endParaRPr sz="2000" b="1" i="0" u="none" strike="noStrike" cap="none">
              <a:solidFill>
                <a:srgbClr val="757070"/>
              </a:solidFill>
              <a:latin typeface="Calibri"/>
              <a:ea typeface="Calibri"/>
              <a:cs typeface="Calibri"/>
              <a:sym typeface="Calibri"/>
            </a:endParaRPr>
          </a:p>
        </p:txBody>
      </p:sp>
      <p:sp>
        <p:nvSpPr>
          <p:cNvPr id="726" name="Google Shape;726;p45"/>
          <p:cNvSpPr txBox="1"/>
          <p:nvPr/>
        </p:nvSpPr>
        <p:spPr>
          <a:xfrm>
            <a:off x="5735116" y="2289752"/>
            <a:ext cx="5568106" cy="267765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Calibri"/>
              <a:buNone/>
            </a:pPr>
            <a:r>
              <a:rPr lang="en-US" sz="2800" b="0" i="0" u="none" strike="noStrike" cap="none">
                <a:solidFill>
                  <a:srgbClr val="000000"/>
                </a:solidFill>
                <a:latin typeface="Calibri"/>
                <a:ea typeface="Calibri"/>
                <a:cs typeface="Calibri"/>
                <a:sym typeface="Calibri"/>
              </a:rPr>
              <a:t>The B/ART of the group clarifies the role and tasks the group is authorized to do.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800"/>
              <a:buFont typeface="Rockwell"/>
              <a:buNone/>
            </a:pPr>
            <a:endParaRPr sz="2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Calibri"/>
              <a:buNone/>
            </a:pPr>
            <a:r>
              <a:rPr lang="en-US" sz="2800" b="0" i="0" u="none" strike="noStrike" cap="none">
                <a:solidFill>
                  <a:srgbClr val="000000"/>
                </a:solidFill>
                <a:latin typeface="Calibri"/>
                <a:ea typeface="Calibri"/>
                <a:cs typeface="Calibri"/>
                <a:sym typeface="Calibri"/>
              </a:rPr>
              <a:t>The Convener of the group provides this authorization.</a:t>
            </a:r>
            <a:endParaRPr sz="1400" b="0" i="0" u="none" strike="noStrike" cap="none">
              <a:solidFill>
                <a:srgbClr val="000000"/>
              </a:solidFill>
              <a:latin typeface="Arial"/>
              <a:ea typeface="Arial"/>
              <a:cs typeface="Arial"/>
              <a:sym typeface="Arial"/>
            </a:endParaRPr>
          </a:p>
        </p:txBody>
      </p:sp>
      <p:grpSp>
        <p:nvGrpSpPr>
          <p:cNvPr id="727" name="Google Shape;727;p45"/>
          <p:cNvGrpSpPr/>
          <p:nvPr/>
        </p:nvGrpSpPr>
        <p:grpSpPr>
          <a:xfrm>
            <a:off x="1319203" y="1949108"/>
            <a:ext cx="3413191" cy="2712875"/>
            <a:chOff x="2294543" y="2493345"/>
            <a:chExt cx="2719147" cy="2161234"/>
          </a:xfrm>
        </p:grpSpPr>
        <p:sp>
          <p:nvSpPr>
            <p:cNvPr id="728" name="Google Shape;728;p45"/>
            <p:cNvSpPr/>
            <p:nvPr/>
          </p:nvSpPr>
          <p:spPr>
            <a:xfrm>
              <a:off x="3154533" y="3355945"/>
              <a:ext cx="714895" cy="714895"/>
            </a:xfrm>
            <a:prstGeom prst="ellipse">
              <a:avLst/>
            </a:prstGeom>
            <a:solidFill>
              <a:srgbClr val="B8BABB">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200"/>
                <a:buFont typeface="Rockwell"/>
                <a:buNone/>
              </a:pPr>
              <a:endParaRPr sz="1200" b="0" i="0" u="none" strike="noStrike" cap="none">
                <a:solidFill>
                  <a:srgbClr val="FFFFFF"/>
                </a:solidFill>
                <a:latin typeface="Calibri"/>
                <a:ea typeface="Calibri"/>
                <a:cs typeface="Calibri"/>
                <a:sym typeface="Calibri"/>
              </a:endParaRPr>
            </a:p>
          </p:txBody>
        </p:sp>
        <p:sp>
          <p:nvSpPr>
            <p:cNvPr id="729" name="Google Shape;729;p45"/>
            <p:cNvSpPr/>
            <p:nvPr/>
          </p:nvSpPr>
          <p:spPr>
            <a:xfrm>
              <a:off x="2859316" y="2493345"/>
              <a:ext cx="1424763" cy="1424763"/>
            </a:xfrm>
            <a:prstGeom prst="ellipse">
              <a:avLst/>
            </a:prstGeom>
            <a:noFill/>
            <a:ln w="76200" cap="flat" cmpd="sng">
              <a:solidFill>
                <a:srgbClr val="70AE4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0" name="Google Shape;730;p45"/>
            <p:cNvSpPr/>
            <p:nvPr/>
          </p:nvSpPr>
          <p:spPr>
            <a:xfrm>
              <a:off x="3302141" y="3229816"/>
              <a:ext cx="1424763" cy="1424763"/>
            </a:xfrm>
            <a:prstGeom prst="ellipse">
              <a:avLst/>
            </a:prstGeom>
            <a:noFill/>
            <a:ln w="762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1" name="Google Shape;731;p45"/>
            <p:cNvSpPr/>
            <p:nvPr/>
          </p:nvSpPr>
          <p:spPr>
            <a:xfrm>
              <a:off x="2294543" y="3229816"/>
              <a:ext cx="1424763" cy="1424763"/>
            </a:xfrm>
            <a:prstGeom prst="ellipse">
              <a:avLst/>
            </a:prstGeom>
            <a:noFill/>
            <a:ln w="76200" cap="flat" cmpd="sng">
              <a:solidFill>
                <a:srgbClr val="196EB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Calibri"/>
                <a:ea typeface="Calibri"/>
                <a:cs typeface="Calibri"/>
                <a:sym typeface="Calibri"/>
              </a:endParaRPr>
            </a:p>
          </p:txBody>
        </p:sp>
        <p:sp>
          <p:nvSpPr>
            <p:cNvPr id="732" name="Google Shape;732;p45"/>
            <p:cNvSpPr txBox="1"/>
            <p:nvPr/>
          </p:nvSpPr>
          <p:spPr>
            <a:xfrm>
              <a:off x="2344189" y="4009259"/>
              <a:ext cx="2162694" cy="5955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196EB8"/>
                </a:buClr>
                <a:buSzPts val="2400"/>
                <a:buFont typeface="Calibri"/>
                <a:buNone/>
              </a:pPr>
              <a:r>
                <a:rPr lang="en-US" sz="2400" b="0" i="0" u="none" strike="noStrike" cap="none">
                  <a:solidFill>
                    <a:srgbClr val="196EB8"/>
                  </a:solidFill>
                  <a:latin typeface="Calibri"/>
                  <a:ea typeface="Calibri"/>
                  <a:cs typeface="Calibri"/>
                  <a:sym typeface="Calibri"/>
                </a:rPr>
                <a:t>Authority</a:t>
              </a:r>
              <a:endParaRPr sz="1400" b="0" i="0" u="none" strike="noStrike" cap="none">
                <a:solidFill>
                  <a:srgbClr val="000000"/>
                </a:solidFill>
                <a:latin typeface="Arial"/>
                <a:ea typeface="Arial"/>
                <a:cs typeface="Arial"/>
                <a:sym typeface="Arial"/>
              </a:endParaRPr>
            </a:p>
          </p:txBody>
        </p:sp>
        <p:sp>
          <p:nvSpPr>
            <p:cNvPr id="733" name="Google Shape;733;p45"/>
            <p:cNvSpPr txBox="1"/>
            <p:nvPr/>
          </p:nvSpPr>
          <p:spPr>
            <a:xfrm>
              <a:off x="3243329" y="2722527"/>
              <a:ext cx="965662" cy="5955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0AE46"/>
                </a:buClr>
                <a:buSzPts val="2400"/>
                <a:buFont typeface="Calibri"/>
                <a:buNone/>
              </a:pPr>
              <a:r>
                <a:rPr lang="en-US" sz="2400" b="0" i="0" u="none" strike="noStrike" cap="none">
                  <a:solidFill>
                    <a:srgbClr val="70AE46"/>
                  </a:solidFill>
                  <a:latin typeface="Calibri"/>
                  <a:ea typeface="Calibri"/>
                  <a:cs typeface="Calibri"/>
                  <a:sym typeface="Calibri"/>
                </a:rPr>
                <a:t>Role</a:t>
              </a:r>
              <a:endParaRPr sz="1400" b="0" i="0" u="none" strike="noStrike" cap="none">
                <a:solidFill>
                  <a:srgbClr val="000000"/>
                </a:solidFill>
                <a:latin typeface="Arial"/>
                <a:ea typeface="Arial"/>
                <a:cs typeface="Arial"/>
                <a:sym typeface="Arial"/>
              </a:endParaRPr>
            </a:p>
          </p:txBody>
        </p:sp>
        <p:sp>
          <p:nvSpPr>
            <p:cNvPr id="734" name="Google Shape;734;p45"/>
            <p:cNvSpPr txBox="1"/>
            <p:nvPr/>
          </p:nvSpPr>
          <p:spPr>
            <a:xfrm>
              <a:off x="3854064" y="4020926"/>
              <a:ext cx="1159626" cy="5955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C000"/>
                </a:buClr>
                <a:buSzPts val="2400"/>
                <a:buFont typeface="Calibri"/>
                <a:buNone/>
              </a:pPr>
              <a:r>
                <a:rPr lang="en-US" sz="2400" b="0" i="0" u="none" strike="noStrike" cap="none">
                  <a:solidFill>
                    <a:srgbClr val="FFC000"/>
                  </a:solidFill>
                  <a:latin typeface="Calibri"/>
                  <a:ea typeface="Calibri"/>
                  <a:cs typeface="Calibri"/>
                  <a:sym typeface="Calibri"/>
                </a:rPr>
                <a:t>Task</a:t>
              </a:r>
              <a:endParaRPr sz="1400" b="0" i="0" u="none" strike="noStrike" cap="none">
                <a:solidFill>
                  <a:srgbClr val="000000"/>
                </a:solidFill>
                <a:latin typeface="Arial"/>
                <a:ea typeface="Arial"/>
                <a:cs typeface="Arial"/>
                <a:sym typeface="Arial"/>
              </a:endParaRPr>
            </a:p>
          </p:txBody>
        </p:sp>
        <p:sp>
          <p:nvSpPr>
            <p:cNvPr id="735" name="Google Shape;735;p45"/>
            <p:cNvSpPr txBox="1"/>
            <p:nvPr/>
          </p:nvSpPr>
          <p:spPr>
            <a:xfrm>
              <a:off x="3396345" y="3547250"/>
              <a:ext cx="1531571" cy="5955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Calibri"/>
                <a:buNone/>
              </a:pPr>
              <a:r>
                <a:rPr lang="en-US" sz="2400" b="1" i="0" u="none" strike="noStrike" cap="none">
                  <a:solidFill>
                    <a:srgbClr val="000000"/>
                  </a:solidFill>
                  <a:latin typeface="Calibri"/>
                  <a:ea typeface="Calibri"/>
                  <a:cs typeface="Calibri"/>
                  <a:sym typeface="Calibri"/>
                </a:rPr>
                <a:t>B/ART</a:t>
              </a:r>
              <a:endParaRPr sz="1400" b="0" i="0" u="none" strike="noStrike" cap="none">
                <a:solidFill>
                  <a:srgbClr val="000000"/>
                </a:solidFill>
                <a:latin typeface="Arial"/>
                <a:ea typeface="Arial"/>
                <a:cs typeface="Arial"/>
                <a:sym typeface="Arial"/>
              </a:endParaRPr>
            </a:p>
          </p:txBody>
        </p:sp>
      </p:grpSp>
      <p:sp>
        <p:nvSpPr>
          <p:cNvPr id="16" name="TextBox 15">
            <a:extLst>
              <a:ext uri="{FF2B5EF4-FFF2-40B4-BE49-F238E27FC236}">
                <a16:creationId xmlns:a16="http://schemas.microsoft.com/office/drawing/2014/main" id="{E0CA4E89-5755-4280-BE25-58FF95D2A4EA}"/>
              </a:ext>
            </a:extLst>
          </p:cNvPr>
          <p:cNvSpPr txBox="1"/>
          <p:nvPr/>
        </p:nvSpPr>
        <p:spPr>
          <a:xfrm>
            <a:off x="7394354" y="6400098"/>
            <a:ext cx="4671022" cy="276999"/>
          </a:xfrm>
          <a:prstGeom prst="rect">
            <a:avLst/>
          </a:prstGeom>
          <a:noFill/>
        </p:spPr>
        <p:txBody>
          <a:bodyPr wrap="none" rtlCol="0">
            <a:spAutoFit/>
          </a:bodyPr>
          <a:lstStyle/>
          <a:p>
            <a:r>
              <a:rPr lang="en-US" sz="1200" dirty="0"/>
              <a:t>Adapted from slides contributed by Sheila Weber, The OCL Group</a:t>
            </a:r>
          </a:p>
        </p:txBody>
      </p:sp>
      <p:pic>
        <p:nvPicPr>
          <p:cNvPr id="2" name="Audio 1">
            <a:hlinkClick r:id="" action="ppaction://media"/>
            <a:extLst>
              <a:ext uri="{FF2B5EF4-FFF2-40B4-BE49-F238E27FC236}">
                <a16:creationId xmlns:a16="http://schemas.microsoft.com/office/drawing/2014/main" id="{22DBC79E-D5C4-4F94-9048-8501E3C220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nodeType="withEffect">
                                  <p:stCondLst>
                                    <p:cond delay="2000"/>
                                  </p:stCondLst>
                                  <p:childTnLst>
                                    <p:set>
                                      <p:cBhvr>
                                        <p:cTn id="8" dur="1" fill="hold">
                                          <p:stCondLst>
                                            <p:cond delay="0"/>
                                          </p:stCondLst>
                                        </p:cTn>
                                        <p:tgtEl>
                                          <p:spTgt spid="727"/>
                                        </p:tgtEl>
                                        <p:attrNameLst>
                                          <p:attrName>style.visibility</p:attrName>
                                        </p:attrNameLst>
                                      </p:cBhvr>
                                      <p:to>
                                        <p:strVal val="visible"/>
                                      </p:to>
                                    </p:set>
                                    <p:animEffect transition="in" filter="fade">
                                      <p:cBhvr>
                                        <p:cTn id="9" dur="1000"/>
                                        <p:tgtEl>
                                          <p:spTgt spid="72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0A94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2E92AF-32EF-4550-815E-BE6F808BEA8D}"/>
              </a:ext>
            </a:extLst>
          </p:cNvPr>
          <p:cNvSpPr/>
          <p:nvPr/>
        </p:nvSpPr>
        <p:spPr>
          <a:xfrm>
            <a:off x="0" y="0"/>
            <a:ext cx="12192000" cy="6858000"/>
          </a:xfrm>
          <a:prstGeom prst="rect">
            <a:avLst/>
          </a:prstGeom>
          <a:solidFill>
            <a:srgbClr val="0062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D76622D-9099-44C7-8D23-6638530981FC}"/>
              </a:ext>
            </a:extLst>
          </p:cNvPr>
          <p:cNvSpPr txBox="1"/>
          <p:nvPr/>
        </p:nvSpPr>
        <p:spPr>
          <a:xfrm>
            <a:off x="1544967" y="1750140"/>
            <a:ext cx="10326184" cy="3785652"/>
          </a:xfrm>
          <a:prstGeom prst="rect">
            <a:avLst/>
          </a:prstGeom>
          <a:noFill/>
        </p:spPr>
        <p:txBody>
          <a:bodyPr wrap="square" rtlCol="0" anchor="t">
            <a:spAutoFit/>
          </a:bodyPr>
          <a:lstStyle/>
          <a:p>
            <a:r>
              <a:rPr lang="en-US" sz="6000" kern="2600" dirty="0">
                <a:solidFill>
                  <a:schemeClr val="bg1"/>
                </a:solidFill>
                <a:latin typeface="+mj-lt"/>
              </a:rPr>
              <a:t>OVERVIEW:</a:t>
            </a:r>
          </a:p>
          <a:p>
            <a:r>
              <a:rPr lang="en-US" sz="6000" kern="2600" dirty="0">
                <a:solidFill>
                  <a:schemeClr val="bg1"/>
                </a:solidFill>
                <a:latin typeface="+mj-lt"/>
              </a:rPr>
              <a:t>LEADERSHIP DEVELOPMENT PROGRAM</a:t>
            </a:r>
          </a:p>
        </p:txBody>
      </p:sp>
      <p:cxnSp>
        <p:nvCxnSpPr>
          <p:cNvPr id="5" name="Straight Connector 4">
            <a:extLst>
              <a:ext uri="{FF2B5EF4-FFF2-40B4-BE49-F238E27FC236}">
                <a16:creationId xmlns:a16="http://schemas.microsoft.com/office/drawing/2014/main" id="{703E9C77-FD46-4C78-9E34-61832B6E92D1}"/>
              </a:ext>
            </a:extLst>
          </p:cNvPr>
          <p:cNvCxnSpPr>
            <a:cxnSpLocks/>
          </p:cNvCxnSpPr>
          <p:nvPr/>
        </p:nvCxnSpPr>
        <p:spPr>
          <a:xfrm>
            <a:off x="1405719" y="1950720"/>
            <a:ext cx="0" cy="3303451"/>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07CC6615-553A-4E9C-B6BD-F7755BF517A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70655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2E92AF-32EF-4550-815E-BE6F808BEA8D}"/>
              </a:ext>
            </a:extLst>
          </p:cNvPr>
          <p:cNvSpPr/>
          <p:nvPr/>
        </p:nvSpPr>
        <p:spPr>
          <a:xfrm>
            <a:off x="0" y="0"/>
            <a:ext cx="12192000" cy="6858000"/>
          </a:xfrm>
          <a:prstGeom prst="rect">
            <a:avLst/>
          </a:prstGeom>
          <a:solidFill>
            <a:srgbClr val="70A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90795B1-2C7D-4847-8A2B-A49EB6EDD459}"/>
              </a:ext>
            </a:extLst>
          </p:cNvPr>
          <p:cNvSpPr txBox="1"/>
          <p:nvPr/>
        </p:nvSpPr>
        <p:spPr>
          <a:xfrm>
            <a:off x="1257064" y="560530"/>
            <a:ext cx="8584959" cy="765810"/>
          </a:xfrm>
          <a:prstGeom prst="rect">
            <a:avLst/>
          </a:prstGeom>
          <a:noFill/>
        </p:spPr>
        <p:txBody>
          <a:bodyPr wrap="square" rtlCol="0" anchor="t">
            <a:noAutofit/>
          </a:bodyPr>
          <a:lstStyle/>
          <a:p>
            <a:pPr>
              <a:spcAft>
                <a:spcPts val="1200"/>
              </a:spcAft>
            </a:pPr>
            <a:r>
              <a:rPr lang="en-US" sz="2400" kern="2600" spc="100" dirty="0">
                <a:solidFill>
                  <a:schemeClr val="bg1"/>
                </a:solidFill>
                <a:latin typeface="+mj-lt"/>
              </a:rPr>
              <a:t>Leadership Development Program </a:t>
            </a:r>
            <a:r>
              <a:rPr lang="en-US" sz="5600" kern="2600" spc="100" dirty="0">
                <a:solidFill>
                  <a:schemeClr val="bg1"/>
                </a:solidFill>
                <a:latin typeface="+mj-lt"/>
              </a:rPr>
              <a:t>Expected Results</a:t>
            </a:r>
          </a:p>
          <a:p>
            <a:pPr>
              <a:spcAft>
                <a:spcPts val="600"/>
              </a:spcAft>
            </a:pPr>
            <a:endParaRPr lang="en-US" sz="5600" dirty="0">
              <a:solidFill>
                <a:schemeClr val="bg1"/>
              </a:solidFill>
            </a:endParaRPr>
          </a:p>
        </p:txBody>
      </p:sp>
      <p:sp>
        <p:nvSpPr>
          <p:cNvPr id="12" name="Rectangle 11">
            <a:extLst>
              <a:ext uri="{FF2B5EF4-FFF2-40B4-BE49-F238E27FC236}">
                <a16:creationId xmlns:a16="http://schemas.microsoft.com/office/drawing/2014/main" id="{64201319-5284-4386-A754-746D85900C88}"/>
              </a:ext>
            </a:extLst>
          </p:cNvPr>
          <p:cNvSpPr/>
          <p:nvPr/>
        </p:nvSpPr>
        <p:spPr>
          <a:xfrm>
            <a:off x="2001847" y="2141584"/>
            <a:ext cx="4114800" cy="14551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b="1" dirty="0">
                <a:solidFill>
                  <a:schemeClr val="bg1"/>
                </a:solidFill>
              </a:rPr>
              <a:t>Awareness of adaptive leadership and Results-Based Facilitation (RBF) skills.</a:t>
            </a:r>
          </a:p>
        </p:txBody>
      </p:sp>
      <p:sp>
        <p:nvSpPr>
          <p:cNvPr id="14" name="Rectangle 13">
            <a:extLst>
              <a:ext uri="{FF2B5EF4-FFF2-40B4-BE49-F238E27FC236}">
                <a16:creationId xmlns:a16="http://schemas.microsoft.com/office/drawing/2014/main" id="{93D8E3DB-017E-4F1B-AA20-A07A0E5B5549}"/>
              </a:ext>
            </a:extLst>
          </p:cNvPr>
          <p:cNvSpPr/>
          <p:nvPr/>
        </p:nvSpPr>
        <p:spPr>
          <a:xfrm>
            <a:off x="7561086" y="4953136"/>
            <a:ext cx="3175066" cy="1756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p>
        </p:txBody>
      </p:sp>
      <p:sp>
        <p:nvSpPr>
          <p:cNvPr id="15" name="Rectangle 14">
            <a:extLst>
              <a:ext uri="{FF2B5EF4-FFF2-40B4-BE49-F238E27FC236}">
                <a16:creationId xmlns:a16="http://schemas.microsoft.com/office/drawing/2014/main" id="{691BDD9F-2A46-4EAD-9142-63A973EE372A}"/>
              </a:ext>
            </a:extLst>
          </p:cNvPr>
          <p:cNvSpPr/>
          <p:nvPr/>
        </p:nvSpPr>
        <p:spPr>
          <a:xfrm>
            <a:off x="2717401" y="3264019"/>
            <a:ext cx="3175068" cy="14551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a:p>
        </p:txBody>
      </p:sp>
      <p:sp>
        <p:nvSpPr>
          <p:cNvPr id="16" name="Rectangle 15">
            <a:extLst>
              <a:ext uri="{FF2B5EF4-FFF2-40B4-BE49-F238E27FC236}">
                <a16:creationId xmlns:a16="http://schemas.microsoft.com/office/drawing/2014/main" id="{D23E9A9B-31CC-490A-B677-03C6D8417F2E}"/>
              </a:ext>
            </a:extLst>
          </p:cNvPr>
          <p:cNvSpPr/>
          <p:nvPr/>
        </p:nvSpPr>
        <p:spPr>
          <a:xfrm>
            <a:off x="7032869" y="4006428"/>
            <a:ext cx="4114800" cy="1455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r>
              <a:rPr lang="en-US" b="1" dirty="0"/>
              <a:t>Able to participate more fully in leading the Vision Council to accomplish the strategies and North Star Outcome in the Vision Council’s “Results Playbook.”</a:t>
            </a:r>
          </a:p>
        </p:txBody>
      </p:sp>
      <p:sp>
        <p:nvSpPr>
          <p:cNvPr id="3" name="TextBox 2">
            <a:extLst>
              <a:ext uri="{FF2B5EF4-FFF2-40B4-BE49-F238E27FC236}">
                <a16:creationId xmlns:a16="http://schemas.microsoft.com/office/drawing/2014/main" id="{E4793229-BC69-4014-9485-B50E5230054A}"/>
              </a:ext>
            </a:extLst>
          </p:cNvPr>
          <p:cNvSpPr txBox="1"/>
          <p:nvPr/>
        </p:nvSpPr>
        <p:spPr>
          <a:xfrm>
            <a:off x="1290331" y="2071612"/>
            <a:ext cx="745435" cy="1015663"/>
          </a:xfrm>
          <a:prstGeom prst="rect">
            <a:avLst/>
          </a:prstGeom>
          <a:noFill/>
        </p:spPr>
        <p:txBody>
          <a:bodyPr wrap="square" rtlCol="0">
            <a:spAutoFit/>
          </a:bodyPr>
          <a:lstStyle/>
          <a:p>
            <a:r>
              <a:rPr lang="en-US" sz="6000" dirty="0">
                <a:solidFill>
                  <a:srgbClr val="006271"/>
                </a:solidFill>
                <a:latin typeface="+mj-lt"/>
              </a:rPr>
              <a:t>1</a:t>
            </a:r>
          </a:p>
        </p:txBody>
      </p:sp>
      <p:sp>
        <p:nvSpPr>
          <p:cNvPr id="21" name="TextBox 20">
            <a:extLst>
              <a:ext uri="{FF2B5EF4-FFF2-40B4-BE49-F238E27FC236}">
                <a16:creationId xmlns:a16="http://schemas.microsoft.com/office/drawing/2014/main" id="{260D32F6-39A3-4714-9A44-820FF8297AC2}"/>
              </a:ext>
            </a:extLst>
          </p:cNvPr>
          <p:cNvSpPr txBox="1"/>
          <p:nvPr/>
        </p:nvSpPr>
        <p:spPr>
          <a:xfrm>
            <a:off x="6230505" y="2071612"/>
            <a:ext cx="745435" cy="1015663"/>
          </a:xfrm>
          <a:prstGeom prst="rect">
            <a:avLst/>
          </a:prstGeom>
          <a:noFill/>
        </p:spPr>
        <p:txBody>
          <a:bodyPr wrap="square" rtlCol="0">
            <a:spAutoFit/>
          </a:bodyPr>
          <a:lstStyle/>
          <a:p>
            <a:r>
              <a:rPr lang="en-US" sz="6000" dirty="0">
                <a:solidFill>
                  <a:srgbClr val="006271"/>
                </a:solidFill>
                <a:latin typeface="+mj-lt"/>
              </a:rPr>
              <a:t>3</a:t>
            </a:r>
          </a:p>
        </p:txBody>
      </p:sp>
      <p:sp>
        <p:nvSpPr>
          <p:cNvPr id="24" name="TextBox 23">
            <a:extLst>
              <a:ext uri="{FF2B5EF4-FFF2-40B4-BE49-F238E27FC236}">
                <a16:creationId xmlns:a16="http://schemas.microsoft.com/office/drawing/2014/main" id="{834E58D8-63EF-4AD3-98E1-CC5764F07751}"/>
              </a:ext>
            </a:extLst>
          </p:cNvPr>
          <p:cNvSpPr txBox="1"/>
          <p:nvPr/>
        </p:nvSpPr>
        <p:spPr>
          <a:xfrm>
            <a:off x="1300352" y="4006428"/>
            <a:ext cx="745435" cy="1015663"/>
          </a:xfrm>
          <a:prstGeom prst="rect">
            <a:avLst/>
          </a:prstGeom>
          <a:noFill/>
        </p:spPr>
        <p:txBody>
          <a:bodyPr wrap="square" rtlCol="0">
            <a:spAutoFit/>
          </a:bodyPr>
          <a:lstStyle/>
          <a:p>
            <a:r>
              <a:rPr lang="en-US" sz="6000" dirty="0">
                <a:solidFill>
                  <a:srgbClr val="006271"/>
                </a:solidFill>
                <a:latin typeface="+mj-lt"/>
              </a:rPr>
              <a:t>2</a:t>
            </a:r>
          </a:p>
        </p:txBody>
      </p:sp>
      <p:sp>
        <p:nvSpPr>
          <p:cNvPr id="25" name="TextBox 24">
            <a:extLst>
              <a:ext uri="{FF2B5EF4-FFF2-40B4-BE49-F238E27FC236}">
                <a16:creationId xmlns:a16="http://schemas.microsoft.com/office/drawing/2014/main" id="{39A76E85-3956-4F63-9F6D-A811787121D6}"/>
              </a:ext>
            </a:extLst>
          </p:cNvPr>
          <p:cNvSpPr txBox="1"/>
          <p:nvPr/>
        </p:nvSpPr>
        <p:spPr>
          <a:xfrm>
            <a:off x="6270930" y="3956974"/>
            <a:ext cx="745435" cy="1015663"/>
          </a:xfrm>
          <a:prstGeom prst="rect">
            <a:avLst/>
          </a:prstGeom>
          <a:noFill/>
        </p:spPr>
        <p:txBody>
          <a:bodyPr wrap="square" rtlCol="0">
            <a:spAutoFit/>
          </a:bodyPr>
          <a:lstStyle/>
          <a:p>
            <a:r>
              <a:rPr lang="en-US" sz="6000" dirty="0">
                <a:solidFill>
                  <a:srgbClr val="006271"/>
                </a:solidFill>
                <a:latin typeface="+mj-lt"/>
              </a:rPr>
              <a:t>4</a:t>
            </a:r>
          </a:p>
        </p:txBody>
      </p:sp>
      <p:sp>
        <p:nvSpPr>
          <p:cNvPr id="19" name="Rectangle 18">
            <a:extLst>
              <a:ext uri="{FF2B5EF4-FFF2-40B4-BE49-F238E27FC236}">
                <a16:creationId xmlns:a16="http://schemas.microsoft.com/office/drawing/2014/main" id="{AF741E11-3933-9C4A-8B22-BA53BD5C2BE6}"/>
              </a:ext>
            </a:extLst>
          </p:cNvPr>
          <p:cNvSpPr/>
          <p:nvPr/>
        </p:nvSpPr>
        <p:spPr>
          <a:xfrm>
            <a:off x="2058776" y="2071612"/>
            <a:ext cx="4114800" cy="1455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b="1" dirty="0">
              <a:solidFill>
                <a:schemeClr val="bg1"/>
              </a:solidFill>
            </a:endParaRPr>
          </a:p>
        </p:txBody>
      </p:sp>
      <p:sp>
        <p:nvSpPr>
          <p:cNvPr id="18" name="Rectangle 17">
            <a:extLst>
              <a:ext uri="{FF2B5EF4-FFF2-40B4-BE49-F238E27FC236}">
                <a16:creationId xmlns:a16="http://schemas.microsoft.com/office/drawing/2014/main" id="{1D625D2F-44E8-F448-B861-D56A1E6F34F1}"/>
              </a:ext>
            </a:extLst>
          </p:cNvPr>
          <p:cNvSpPr/>
          <p:nvPr/>
        </p:nvSpPr>
        <p:spPr>
          <a:xfrm>
            <a:off x="1946687" y="4093891"/>
            <a:ext cx="4114800" cy="1455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r>
              <a:rPr lang="en-US" b="1" dirty="0"/>
              <a:t>Application of these skills in support of the work of leaders to align actions in ways that make a measurable contribution to better results.  </a:t>
            </a:r>
          </a:p>
        </p:txBody>
      </p:sp>
      <p:sp>
        <p:nvSpPr>
          <p:cNvPr id="20" name="Rectangle 19">
            <a:extLst>
              <a:ext uri="{FF2B5EF4-FFF2-40B4-BE49-F238E27FC236}">
                <a16:creationId xmlns:a16="http://schemas.microsoft.com/office/drawing/2014/main" id="{7F65003C-0EED-1741-91A6-CADBE1D63288}"/>
              </a:ext>
            </a:extLst>
          </p:cNvPr>
          <p:cNvSpPr/>
          <p:nvPr/>
        </p:nvSpPr>
        <p:spPr>
          <a:xfrm>
            <a:off x="6975940" y="2151060"/>
            <a:ext cx="4114800" cy="1455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r>
              <a:rPr lang="en-US" b="1" dirty="0"/>
              <a:t>Preparedness to model the skills and promote their use to encourage aligned actions among Iowa leaders.</a:t>
            </a:r>
          </a:p>
        </p:txBody>
      </p:sp>
      <p:pic>
        <p:nvPicPr>
          <p:cNvPr id="5" name="Audio 4">
            <a:hlinkClick r:id="" action="ppaction://media"/>
            <a:extLst>
              <a:ext uri="{FF2B5EF4-FFF2-40B4-BE49-F238E27FC236}">
                <a16:creationId xmlns:a16="http://schemas.microsoft.com/office/drawing/2014/main" id="{E14B93A1-FE0A-4A03-974C-6EFA1802E5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93003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4E44FA4-53F5-45BA-950C-17B276BAF89D}"/>
              </a:ext>
            </a:extLst>
          </p:cNvPr>
          <p:cNvSpPr txBox="1"/>
          <p:nvPr/>
        </p:nvSpPr>
        <p:spPr>
          <a:xfrm>
            <a:off x="155470" y="299090"/>
            <a:ext cx="119352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Leadership Development Program Expectations</a:t>
            </a:r>
          </a:p>
        </p:txBody>
      </p:sp>
      <p:grpSp>
        <p:nvGrpSpPr>
          <p:cNvPr id="7" name="Group 6">
            <a:extLst>
              <a:ext uri="{FF2B5EF4-FFF2-40B4-BE49-F238E27FC236}">
                <a16:creationId xmlns:a16="http://schemas.microsoft.com/office/drawing/2014/main" id="{BBD017F4-14B6-471F-A877-790CE745B698}"/>
              </a:ext>
            </a:extLst>
          </p:cNvPr>
          <p:cNvGrpSpPr/>
          <p:nvPr/>
        </p:nvGrpSpPr>
        <p:grpSpPr>
          <a:xfrm>
            <a:off x="0" y="6511269"/>
            <a:ext cx="12212754" cy="474071"/>
            <a:chOff x="-28000" y="6622535"/>
            <a:chExt cx="12212754" cy="474071"/>
          </a:xfrm>
          <a:solidFill>
            <a:srgbClr val="006271"/>
          </a:solidFill>
        </p:grpSpPr>
        <p:sp>
          <p:nvSpPr>
            <p:cNvPr id="8" name="Rectangle 7">
              <a:extLst>
                <a:ext uri="{FF2B5EF4-FFF2-40B4-BE49-F238E27FC236}">
                  <a16:creationId xmlns:a16="http://schemas.microsoft.com/office/drawing/2014/main" id="{00669A35-201E-46DA-97D1-ECAE7B3506A7}"/>
                </a:ext>
              </a:extLst>
            </p:cNvPr>
            <p:cNvSpPr/>
            <p:nvPr/>
          </p:nvSpPr>
          <p:spPr>
            <a:xfrm>
              <a:off x="-28000" y="6622535"/>
              <a:ext cx="4059936" cy="4740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233AEEE-D6D3-48A4-8FCC-6716FBEEE783}"/>
                </a:ext>
              </a:extLst>
            </p:cNvPr>
            <p:cNvSpPr/>
            <p:nvPr/>
          </p:nvSpPr>
          <p:spPr>
            <a:xfrm>
              <a:off x="4051204" y="6622535"/>
              <a:ext cx="4059936" cy="474071"/>
            </a:xfrm>
            <a:prstGeom prst="rect">
              <a:avLst/>
            </a:prstGeom>
            <a:solidFill>
              <a:srgbClr val="70A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99058A-9DDA-4966-9D84-7DB5E19DCAD4}"/>
                </a:ext>
              </a:extLst>
            </p:cNvPr>
            <p:cNvSpPr/>
            <p:nvPr/>
          </p:nvSpPr>
          <p:spPr>
            <a:xfrm>
              <a:off x="8124818" y="6622535"/>
              <a:ext cx="4059936" cy="474071"/>
            </a:xfrm>
            <a:prstGeom prst="rect">
              <a:avLst/>
            </a:prstGeom>
            <a:solidFill>
              <a:srgbClr val="73C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B438ED12-4379-4477-A60F-BF9814117030}"/>
              </a:ext>
            </a:extLst>
          </p:cNvPr>
          <p:cNvSpPr txBox="1"/>
          <p:nvPr/>
        </p:nvSpPr>
        <p:spPr>
          <a:xfrm>
            <a:off x="663191" y="1129043"/>
            <a:ext cx="11427488" cy="73866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Next LT Pro" panose="020B0504020202020204" pitchFamily="34" charset="0"/>
                <a:cs typeface="Arial" panose="020B0604020202020204" pitchFamily="34" charset="0"/>
              </a:rPr>
              <a:t>Facilitator(s) will:</a:t>
            </a:r>
          </a:p>
          <a:p>
            <a:pPr marL="742950" lvl="1" indent="-285750">
              <a:spcAft>
                <a:spcPts val="600"/>
              </a:spcAft>
              <a:buFont typeface="Arial" panose="020B0604020202020204" pitchFamily="34" charset="0"/>
              <a:buChar char="•"/>
              <a:defRPr/>
            </a:pPr>
            <a:r>
              <a:rPr lang="en-US" dirty="0">
                <a:solidFill>
                  <a:prstClr val="black"/>
                </a:solidFill>
                <a:latin typeface="Avenir Next LT Pro" panose="020B0504020202020204" pitchFamily="34" charset="0"/>
                <a:cs typeface="Arial" panose="020B0604020202020204" pitchFamily="34" charset="0"/>
              </a:rPr>
              <a:t>M</a:t>
            </a:r>
            <a:r>
              <a:rPr kumimoji="0" lang="en-US" b="0" i="0" u="none" strike="noStrike" kern="1200" cap="none" spc="0" normalizeH="0" baseline="0" noProof="0" dirty="0" err="1">
                <a:ln>
                  <a:noFill/>
                </a:ln>
                <a:solidFill>
                  <a:prstClr val="black"/>
                </a:solidFill>
                <a:effectLst/>
                <a:uLnTx/>
                <a:uFillTx/>
                <a:latin typeface="Avenir Next LT Pro" panose="020B0504020202020204" pitchFamily="34" charset="0"/>
                <a:cs typeface="Arial" panose="020B0604020202020204" pitchFamily="34" charset="0"/>
              </a:rPr>
              <a:t>ake</a:t>
            </a:r>
            <a:r>
              <a:rPr kumimoji="0" lang="en-US" b="0" i="0" u="none" strike="noStrike" kern="1200" cap="none" spc="0" normalizeH="0" baseline="0" noProof="0" dirty="0">
                <a:ln>
                  <a:noFill/>
                </a:ln>
                <a:solidFill>
                  <a:prstClr val="black"/>
                </a:solidFill>
                <a:effectLst/>
                <a:uLnTx/>
                <a:uFillTx/>
                <a:latin typeface="Avenir Next LT Pro" panose="020B0504020202020204" pitchFamily="34" charset="0"/>
                <a:cs typeface="Arial" panose="020B0604020202020204" pitchFamily="34" charset="0"/>
              </a:rPr>
              <a:t> clear assignments during the Program Sessions and for the prep work between sessions. </a:t>
            </a:r>
          </a:p>
          <a:p>
            <a:pPr marL="742950" lvl="1" indent="-285750">
              <a:spcAft>
                <a:spcPts val="600"/>
              </a:spcAft>
              <a:buFont typeface="Arial" panose="020B0604020202020204" pitchFamily="34" charset="0"/>
              <a:buChar char="•"/>
              <a:defRPr/>
            </a:pPr>
            <a:r>
              <a:rPr lang="en-US" dirty="0">
                <a:solidFill>
                  <a:prstClr val="black"/>
                </a:solidFill>
                <a:latin typeface="Avenir Next LT Pro" panose="020B0504020202020204" pitchFamily="34" charset="0"/>
                <a:cs typeface="Arial" panose="020B0604020202020204" pitchFamily="34" charset="0"/>
              </a:rPr>
              <a:t>Be accessible for questions and coaching between sessions.</a:t>
            </a:r>
          </a:p>
          <a:p>
            <a:pPr marL="742950" lvl="1" indent="-285750">
              <a:spcAft>
                <a:spcPts val="600"/>
              </a:spcAft>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latin typeface="Avenir Next LT Pro" panose="020B0504020202020204" pitchFamily="34" charset="0"/>
                <a:cs typeface="Arial" panose="020B0604020202020204" pitchFamily="34" charset="0"/>
              </a:rPr>
              <a:t>Lead highly interactive </a:t>
            </a:r>
            <a:r>
              <a:rPr lang="en-US" dirty="0">
                <a:solidFill>
                  <a:prstClr val="black"/>
                </a:solidFill>
                <a:latin typeface="Avenir Next LT Pro" panose="020B0504020202020204" pitchFamily="34" charset="0"/>
                <a:cs typeface="Arial" panose="020B0604020202020204" pitchFamily="34" charset="0"/>
              </a:rPr>
              <a:t>S</a:t>
            </a:r>
            <a:r>
              <a:rPr kumimoji="0" lang="en-US" b="0" i="0" u="none" strike="noStrike" kern="1200" cap="none" spc="0" normalizeH="0" baseline="0" noProof="0" dirty="0" err="1">
                <a:ln>
                  <a:noFill/>
                </a:ln>
                <a:solidFill>
                  <a:prstClr val="black"/>
                </a:solidFill>
                <a:effectLst/>
                <a:uLnTx/>
                <a:uFillTx/>
                <a:latin typeface="Avenir Next LT Pro" panose="020B0504020202020204" pitchFamily="34" charset="0"/>
                <a:cs typeface="Arial" panose="020B0604020202020204" pitchFamily="34" charset="0"/>
              </a:rPr>
              <a:t>essions</a:t>
            </a:r>
            <a:r>
              <a:rPr lang="en-US" dirty="0">
                <a:solidFill>
                  <a:prstClr val="black"/>
                </a:solidFill>
                <a:latin typeface="Avenir Next LT Pro" panose="020B0504020202020204" pitchFamily="34" charset="0"/>
                <a:cs typeface="Arial" panose="020B0604020202020204" pitchFamily="34" charset="0"/>
              </a:rPr>
              <a:t>.</a:t>
            </a:r>
          </a:p>
          <a:p>
            <a:pPr marL="742950" lvl="1" indent="-285750">
              <a:spcAft>
                <a:spcPts val="600"/>
              </a:spcAft>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latin typeface="Avenir Next LT Pro" panose="020B0504020202020204" pitchFamily="34" charset="0"/>
                <a:cs typeface="Arial" panose="020B0604020202020204" pitchFamily="34" charset="0"/>
              </a:rPr>
              <a:t>Provide </a:t>
            </a:r>
            <a:r>
              <a:rPr kumimoji="0" lang="en-US" b="0" i="0" u="none" strike="noStrike" kern="1200" cap="none" spc="0" normalizeH="0" baseline="0" noProof="0" dirty="0" err="1">
                <a:ln>
                  <a:noFill/>
                </a:ln>
                <a:solidFill>
                  <a:prstClr val="black"/>
                </a:solidFill>
                <a:effectLst/>
                <a:uLnTx/>
                <a:uFillTx/>
                <a:latin typeface="Avenir Next LT Pro" panose="020B0504020202020204" pitchFamily="34" charset="0"/>
                <a:cs typeface="Arial" panose="020B0604020202020204" pitchFamily="34" charset="0"/>
              </a:rPr>
              <a:t>fe</a:t>
            </a:r>
            <a:r>
              <a:rPr lang="en-US" dirty="0" err="1">
                <a:solidFill>
                  <a:prstClr val="black"/>
                </a:solidFill>
                <a:latin typeface="Avenir Next LT Pro" panose="020B0504020202020204" pitchFamily="34" charset="0"/>
                <a:cs typeface="Arial" panose="020B0604020202020204" pitchFamily="34" charset="0"/>
              </a:rPr>
              <a:t>edback</a:t>
            </a:r>
            <a:r>
              <a:rPr lang="en-US" dirty="0">
                <a:solidFill>
                  <a:prstClr val="black"/>
                </a:solidFill>
                <a:latin typeface="Avenir Next LT Pro" panose="020B0504020202020204" pitchFamily="34" charset="0"/>
                <a:cs typeface="Arial" panose="020B0604020202020204" pitchFamily="34" charset="0"/>
              </a:rPr>
              <a:t> in support of learning and exploring the concepts.</a:t>
            </a:r>
          </a:p>
          <a:p>
            <a:pPr marL="0" marR="0" lvl="0" indent="0" algn="l" defTabSz="914400" rtl="0" eaLnBrk="1" fontAlgn="auto" latinLnBrk="0" hangingPunct="1">
              <a:lnSpc>
                <a:spcPct val="100000"/>
              </a:lnSpc>
              <a:spcBef>
                <a:spcPts val="0"/>
              </a:spcBef>
              <a:spcAft>
                <a:spcPts val="24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Next LT Pro" panose="020B05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24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venir Next LT Pro" panose="020B0504020202020204" pitchFamily="34" charset="0"/>
                <a:cs typeface="Arial" panose="020B0604020202020204" pitchFamily="34" charset="0"/>
              </a:rPr>
              <a:t>Participants will:</a:t>
            </a:r>
          </a:p>
          <a:p>
            <a:pPr marL="742950" lvl="1" indent="-285750">
              <a:spcAft>
                <a:spcPts val="600"/>
              </a:spcAft>
              <a:buFont typeface="Arial" panose="020B0604020202020204" pitchFamily="34" charset="0"/>
              <a:buChar char="•"/>
              <a:defRPr/>
            </a:pPr>
            <a:r>
              <a:rPr lang="en-US" dirty="0">
                <a:solidFill>
                  <a:prstClr val="black"/>
                </a:solidFill>
                <a:latin typeface="Avenir Next LT Pro" panose="020B0504020202020204" pitchFamily="34" charset="0"/>
                <a:cs typeface="Arial" panose="020B0604020202020204" pitchFamily="34" charset="0"/>
              </a:rPr>
              <a:t>Complete the assigned tasks during and between the Program Sessions.</a:t>
            </a:r>
          </a:p>
          <a:p>
            <a:pPr marL="742950" lvl="1" indent="-285750">
              <a:spcAft>
                <a:spcPts val="600"/>
              </a:spcAft>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latin typeface="Avenir Next LT Pro" panose="020B0504020202020204" pitchFamily="34" charset="0"/>
                <a:cs typeface="Arial" panose="020B0604020202020204" pitchFamily="34" charset="0"/>
              </a:rPr>
              <a:t>Practice applying </a:t>
            </a:r>
            <a:r>
              <a:rPr lang="en-US" dirty="0">
                <a:solidFill>
                  <a:prstClr val="black"/>
                </a:solidFill>
                <a:latin typeface="Avenir Next LT Pro" panose="020B0504020202020204" pitchFamily="34" charset="0"/>
                <a:cs typeface="Arial" panose="020B0604020202020204" pitchFamily="34" charset="0"/>
              </a:rPr>
              <a:t>what they are learning in the Program, during and outside of Sessions.</a:t>
            </a:r>
          </a:p>
          <a:p>
            <a:pPr marL="742950" lvl="1" indent="-285750">
              <a:spcAft>
                <a:spcPts val="600"/>
              </a:spcAft>
              <a:buFont typeface="Arial" panose="020B0604020202020204" pitchFamily="34" charset="0"/>
              <a:buChar char="•"/>
              <a:defRPr/>
            </a:pPr>
            <a:r>
              <a:rPr kumimoji="0" lang="en-US" b="0" i="0" u="none" strike="noStrike" kern="1200" cap="none" spc="0" normalizeH="0" baseline="0" noProof="0" dirty="0">
                <a:ln>
                  <a:noFill/>
                </a:ln>
                <a:solidFill>
                  <a:prstClr val="black"/>
                </a:solidFill>
                <a:effectLst/>
                <a:uLnTx/>
                <a:uFillTx/>
                <a:latin typeface="Avenir Next LT Pro" panose="020B0504020202020204" pitchFamily="34" charset="0"/>
                <a:cs typeface="Arial" panose="020B0604020202020204" pitchFamily="34" charset="0"/>
              </a:rPr>
              <a:t>Arrive prepared to participate in the Sessions and actively participate.</a:t>
            </a:r>
          </a:p>
          <a:p>
            <a:pPr marL="742950" lvl="1" indent="-285750">
              <a:spcAft>
                <a:spcPts val="600"/>
              </a:spcAft>
              <a:buFont typeface="Arial" panose="020B0604020202020204" pitchFamily="34" charset="0"/>
              <a:buChar char="•"/>
              <a:defRPr/>
            </a:pPr>
            <a:r>
              <a:rPr lang="en-US" dirty="0">
                <a:solidFill>
                  <a:prstClr val="black"/>
                </a:solidFill>
                <a:latin typeface="Avenir Next LT Pro" panose="020B0504020202020204" pitchFamily="34" charset="0"/>
                <a:cs typeface="Arial" panose="020B0604020202020204" pitchFamily="34" charset="0"/>
              </a:rPr>
              <a:t>Complete evaluations after each Session.</a:t>
            </a:r>
          </a:p>
          <a:p>
            <a:pPr>
              <a:spcAft>
                <a:spcPts val="2400"/>
              </a:spcAft>
              <a:defRPr/>
            </a:pPr>
            <a:endParaRPr kumimoji="0" lang="en-US" b="0" i="0" u="none" strike="noStrike" kern="1200" cap="none" spc="0" normalizeH="0" baseline="0" noProof="0" dirty="0">
              <a:ln>
                <a:noFill/>
              </a:ln>
              <a:solidFill>
                <a:prstClr val="black"/>
              </a:solidFill>
              <a:effectLst/>
              <a:uLnTx/>
              <a:uFillTx/>
              <a:latin typeface="Avenir Next LT Pro" panose="020B0504020202020204" pitchFamily="34" charset="0"/>
              <a:cs typeface="Arial" panose="020B0604020202020204" pitchFamily="34" charset="0"/>
            </a:endParaRPr>
          </a:p>
          <a:p>
            <a:pPr>
              <a:spcAft>
                <a:spcPts val="2400"/>
              </a:spcAft>
              <a:defRPr/>
            </a:pPr>
            <a:endParaRPr lang="en-US" sz="1200" dirty="0">
              <a:solidFill>
                <a:prstClr val="black"/>
              </a:solidFill>
              <a:latin typeface="Avenir Next LT Pro" panose="020B0504020202020204" pitchFamily="34" charset="0"/>
              <a:cs typeface="Arial" panose="020B0604020202020204" pitchFamily="34" charset="0"/>
            </a:endParaRPr>
          </a:p>
          <a:p>
            <a:pPr>
              <a:spcAft>
                <a:spcPts val="2400"/>
              </a:spcAft>
              <a:defRPr/>
            </a:pPr>
            <a:endParaRPr kumimoji="0" lang="en-US" sz="1200" b="0" i="0" u="none" strike="noStrike" kern="1200" cap="none" spc="0" normalizeH="0" baseline="0" noProof="0" dirty="0">
              <a:ln>
                <a:noFill/>
              </a:ln>
              <a:solidFill>
                <a:prstClr val="black"/>
              </a:solidFill>
              <a:effectLst/>
              <a:uLnTx/>
              <a:uFillTx/>
              <a:latin typeface="Avenir Next LT Pro" panose="020B0504020202020204" pitchFamily="34" charset="0"/>
              <a:cs typeface="Arial" panose="020B0604020202020204" pitchFamily="34" charset="0"/>
            </a:endParaRPr>
          </a:p>
          <a:p>
            <a:pPr>
              <a:spcAft>
                <a:spcPts val="2400"/>
              </a:spcAft>
              <a:defRPr/>
            </a:pPr>
            <a:endParaRPr kumimoji="0" lang="en-US" sz="1800" b="0" i="0" u="none" strike="noStrike" kern="1200" cap="none" spc="0" normalizeH="0" baseline="0" noProof="0" dirty="0">
              <a:ln>
                <a:noFill/>
              </a:ln>
              <a:solidFill>
                <a:prstClr val="black"/>
              </a:solidFill>
              <a:effectLst/>
              <a:uLnTx/>
              <a:uFillTx/>
              <a:latin typeface="Avenir Next LT Pro" panose="020B05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24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venir Next LT Pro" panose="020B05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F293B87D-2347-4D11-A28B-95CE0419BE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13482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4302C8-F89A-4EC4-A27B-5B00F2D4B4AF}"/>
              </a:ext>
            </a:extLst>
          </p:cNvPr>
          <p:cNvSpPr/>
          <p:nvPr/>
        </p:nvSpPr>
        <p:spPr>
          <a:xfrm>
            <a:off x="0" y="0"/>
            <a:ext cx="12192000" cy="1158240"/>
          </a:xfrm>
          <a:prstGeom prst="rect">
            <a:avLst/>
          </a:prstGeom>
          <a:solidFill>
            <a:srgbClr val="73C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1963"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Preparation: First Session of the Program (May 27)</a:t>
            </a:r>
          </a:p>
        </p:txBody>
      </p:sp>
      <p:cxnSp>
        <p:nvCxnSpPr>
          <p:cNvPr id="14" name="Straight Connector 13">
            <a:extLst>
              <a:ext uri="{FF2B5EF4-FFF2-40B4-BE49-F238E27FC236}">
                <a16:creationId xmlns:a16="http://schemas.microsoft.com/office/drawing/2014/main" id="{F2BF5CAC-EA0B-4244-80D9-1F685BC67F8B}"/>
              </a:ext>
            </a:extLst>
          </p:cNvPr>
          <p:cNvCxnSpPr>
            <a:cxnSpLocks/>
          </p:cNvCxnSpPr>
          <p:nvPr/>
        </p:nvCxnSpPr>
        <p:spPr>
          <a:xfrm>
            <a:off x="4046684" y="1892967"/>
            <a:ext cx="0" cy="4050633"/>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C9D2FCC-5FA6-4BA3-B85C-6A1B9AE58A23}"/>
              </a:ext>
            </a:extLst>
          </p:cNvPr>
          <p:cNvSpPr txBox="1"/>
          <p:nvPr/>
        </p:nvSpPr>
        <p:spPr>
          <a:xfrm>
            <a:off x="545432" y="1892967"/>
            <a:ext cx="3192379" cy="3449052"/>
          </a:xfrm>
          <a:prstGeom prst="rect">
            <a:avLst/>
          </a:prstGeom>
          <a:noFill/>
        </p:spPr>
        <p:txBody>
          <a:bodyPr wrap="square" rtlCol="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Review:</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Self-guided PPT </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Leadership Development Program Outline: Orientation &amp; First Session, pgs. 1-3</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7" name="TextBox 16">
            <a:extLst>
              <a:ext uri="{FF2B5EF4-FFF2-40B4-BE49-F238E27FC236}">
                <a16:creationId xmlns:a16="http://schemas.microsoft.com/office/drawing/2014/main" id="{259B2902-30F1-47EC-856A-F5B94F1B15FD}"/>
              </a:ext>
            </a:extLst>
          </p:cNvPr>
          <p:cNvSpPr txBox="1"/>
          <p:nvPr/>
        </p:nvSpPr>
        <p:spPr>
          <a:xfrm>
            <a:off x="4374825" y="1892967"/>
            <a:ext cx="3192379" cy="3449052"/>
          </a:xfrm>
          <a:prstGeom prst="rect">
            <a:avLst/>
          </a:prstGeom>
          <a:noFill/>
        </p:spPr>
        <p:txBody>
          <a:bodyPr wrap="square" rtlCol="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Read:</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Choose Results! Part 1: Chapters 1 and 2 (pgs. 3-51)</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Results-Based Facilitation (RBF): Book 2,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pgs</a:t>
            </a:r>
            <a:r>
              <a:rPr lang="en-US" sz="1800" dirty="0">
                <a:effectLst/>
                <a:latin typeface="Calibri" panose="020F0502020204030204" pitchFamily="34" charset="0"/>
                <a:ea typeface="Calibri" panose="020F0502020204030204" pitchFamily="34" charset="0"/>
                <a:cs typeface="Times New Roman" panose="02020603050405020304" pitchFamily="18" charset="0"/>
              </a:rPr>
              <a:t> 4-10; pgs. 14-15 “The Theory of Aligned Contributions”;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pg</a:t>
            </a:r>
            <a:r>
              <a:rPr lang="en-US" sz="1800" dirty="0">
                <a:effectLst/>
                <a:latin typeface="Calibri" panose="020F0502020204030204" pitchFamily="34" charset="0"/>
                <a:ea typeface="Calibri" panose="020F0502020204030204" pitchFamily="34" charset="0"/>
                <a:cs typeface="Times New Roman" panose="02020603050405020304" pitchFamily="18" charset="0"/>
              </a:rPr>
              <a:t> 19 “System II: Emergent Results-Centered Systems”; page 18 “System I: Organizational Systems” (optional) </a:t>
            </a:r>
          </a:p>
          <a:p>
            <a:pPr>
              <a:buClr>
                <a:srgbClr val="0079C1"/>
              </a:buClr>
            </a:pPr>
            <a:endParaRPr lang="en-US" b="1" dirty="0">
              <a:latin typeface="Arial" panose="020B0604020202020204" pitchFamily="34" charset="0"/>
              <a:cs typeface="Arial" panose="020B0604020202020204" pitchFamily="34" charset="0"/>
            </a:endParaRPr>
          </a:p>
          <a:p>
            <a:pPr marL="285750" indent="-285750">
              <a:buClr>
                <a:srgbClr val="0079C1"/>
              </a:buClr>
              <a:buFont typeface="Wingdings" panose="05000000000000000000" pitchFamily="2" charset="2"/>
              <a:buChar char="v"/>
            </a:pPr>
            <a:endParaRPr lang="en-US"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2B30564-9F77-48BE-B71C-4BFD381368C0}"/>
              </a:ext>
            </a:extLst>
          </p:cNvPr>
          <p:cNvSpPr txBox="1"/>
          <p:nvPr/>
        </p:nvSpPr>
        <p:spPr>
          <a:xfrm>
            <a:off x="8228931" y="1892967"/>
            <a:ext cx="3192379" cy="3449052"/>
          </a:xfrm>
          <a:prstGeom prst="rect">
            <a:avLst/>
          </a:prstGeom>
          <a:noFill/>
        </p:spPr>
        <p:txBody>
          <a:bodyPr wrap="square" rtlCol="0">
            <a:noAutofit/>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Complete:</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Line of Sight worksheet</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Journal entry</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Evaluation -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please complete by 5/25</a:t>
            </a:r>
            <a:r>
              <a:rPr lang="en-US" sz="1800" dirty="0">
                <a:effectLst/>
                <a:latin typeface="Calibri" panose="020F0502020204030204" pitchFamily="34" charset="0"/>
                <a:ea typeface="Calibri" panose="020F0502020204030204" pitchFamily="34" charset="0"/>
                <a:cs typeface="Times New Roman" panose="02020603050405020304" pitchFamily="18" charset="0"/>
              </a:rPr>
              <a:t> even if you have more reading and journaling yet to do before the First Session on 5/27</a:t>
            </a:r>
            <a:endParaRPr lang="en-US" b="1" dirty="0">
              <a:latin typeface="Arial" panose="020B0604020202020204" pitchFamily="34" charset="0"/>
              <a:cs typeface="Arial" panose="020B0604020202020204" pitchFamily="34" charset="0"/>
            </a:endParaRPr>
          </a:p>
        </p:txBody>
      </p:sp>
      <p:cxnSp>
        <p:nvCxnSpPr>
          <p:cNvPr id="19" name="Straight Connector 18">
            <a:extLst>
              <a:ext uri="{FF2B5EF4-FFF2-40B4-BE49-F238E27FC236}">
                <a16:creationId xmlns:a16="http://schemas.microsoft.com/office/drawing/2014/main" id="{1C00A23C-7BD8-8349-AB47-707293FFE82D}"/>
              </a:ext>
            </a:extLst>
          </p:cNvPr>
          <p:cNvCxnSpPr>
            <a:cxnSpLocks/>
          </p:cNvCxnSpPr>
          <p:nvPr/>
        </p:nvCxnSpPr>
        <p:spPr>
          <a:xfrm>
            <a:off x="7806988" y="1892967"/>
            <a:ext cx="0" cy="4050633"/>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99A39E7-6B72-2C43-821C-D4C57B364461}"/>
              </a:ext>
            </a:extLst>
          </p:cNvPr>
          <p:cNvSpPr txBox="1"/>
          <p:nvPr/>
        </p:nvSpPr>
        <p:spPr>
          <a:xfrm>
            <a:off x="345989" y="1260389"/>
            <a:ext cx="4873963" cy="369332"/>
          </a:xfrm>
          <a:prstGeom prst="rect">
            <a:avLst/>
          </a:prstGeom>
          <a:noFill/>
        </p:spPr>
        <p:txBody>
          <a:bodyPr wrap="none" rtlCol="0">
            <a:spAutoFit/>
          </a:bodyPr>
          <a:lstStyle/>
          <a:p>
            <a:r>
              <a:rPr lang="en-US" b="1" dirty="0">
                <a:solidFill>
                  <a:schemeClr val="tx2"/>
                </a:solidFill>
              </a:rPr>
              <a:t>Tasks to complete before the First Session</a:t>
            </a:r>
          </a:p>
        </p:txBody>
      </p:sp>
      <p:grpSp>
        <p:nvGrpSpPr>
          <p:cNvPr id="13" name="Group 12">
            <a:extLst>
              <a:ext uri="{FF2B5EF4-FFF2-40B4-BE49-F238E27FC236}">
                <a16:creationId xmlns:a16="http://schemas.microsoft.com/office/drawing/2014/main" id="{18AB1D28-E1C4-461A-B7C8-32AE725E73FF}"/>
              </a:ext>
            </a:extLst>
          </p:cNvPr>
          <p:cNvGrpSpPr/>
          <p:nvPr/>
        </p:nvGrpSpPr>
        <p:grpSpPr>
          <a:xfrm>
            <a:off x="0" y="6383929"/>
            <a:ext cx="12212754" cy="474071"/>
            <a:chOff x="-28000" y="6622535"/>
            <a:chExt cx="12212754" cy="474071"/>
          </a:xfrm>
          <a:solidFill>
            <a:srgbClr val="006271"/>
          </a:solidFill>
        </p:grpSpPr>
        <p:sp>
          <p:nvSpPr>
            <p:cNvPr id="15" name="Rectangle 14">
              <a:extLst>
                <a:ext uri="{FF2B5EF4-FFF2-40B4-BE49-F238E27FC236}">
                  <a16:creationId xmlns:a16="http://schemas.microsoft.com/office/drawing/2014/main" id="{96CF90D3-26E7-48FE-B22D-E03B4AB0DE39}"/>
                </a:ext>
              </a:extLst>
            </p:cNvPr>
            <p:cNvSpPr/>
            <p:nvPr/>
          </p:nvSpPr>
          <p:spPr>
            <a:xfrm>
              <a:off x="-28000" y="6622535"/>
              <a:ext cx="4059936" cy="4740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99A0D88-0EE2-4A53-A5CE-7159E2226953}"/>
                </a:ext>
              </a:extLst>
            </p:cNvPr>
            <p:cNvSpPr/>
            <p:nvPr/>
          </p:nvSpPr>
          <p:spPr>
            <a:xfrm>
              <a:off x="4051204" y="6622535"/>
              <a:ext cx="4059936" cy="474071"/>
            </a:xfrm>
            <a:prstGeom prst="rect">
              <a:avLst/>
            </a:prstGeom>
            <a:solidFill>
              <a:srgbClr val="70A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B70FC19-B856-4A4B-9ABE-45ACD8BDEA38}"/>
                </a:ext>
              </a:extLst>
            </p:cNvPr>
            <p:cNvSpPr/>
            <p:nvPr/>
          </p:nvSpPr>
          <p:spPr>
            <a:xfrm>
              <a:off x="8124818" y="6622535"/>
              <a:ext cx="4059936" cy="474071"/>
            </a:xfrm>
            <a:prstGeom prst="rect">
              <a:avLst/>
            </a:prstGeom>
            <a:solidFill>
              <a:srgbClr val="73C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Audio 4">
            <a:hlinkClick r:id="" action="ppaction://media"/>
            <a:extLst>
              <a:ext uri="{FF2B5EF4-FFF2-40B4-BE49-F238E27FC236}">
                <a16:creationId xmlns:a16="http://schemas.microsoft.com/office/drawing/2014/main" id="{10F097BC-2CC6-47AE-A7C2-C957A4DE7C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69165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0" y="320675"/>
            <a:ext cx="10972800" cy="1228725"/>
          </a:xfrm>
        </p:spPr>
        <p:txBody>
          <a:bodyPr>
            <a:normAutofit fontScale="90000"/>
          </a:bodyPr>
          <a:lstStyle/>
          <a:p>
            <a:br>
              <a:rPr lang="en-US" sz="3200" b="0" dirty="0">
                <a:solidFill>
                  <a:srgbClr val="55565A"/>
                </a:solidFill>
                <a:latin typeface="Prumo Banner Book" panose="00000300000000000000" pitchFamily="50" charset="0"/>
                <a:cs typeface="Arial" panose="020B0604020202020204" pitchFamily="34" charset="0"/>
              </a:rPr>
            </a:br>
            <a:br>
              <a:rPr lang="en-US" sz="4400" dirty="0"/>
            </a:br>
            <a:endParaRPr lang="en-US" sz="4400" dirty="0">
              <a:solidFill>
                <a:srgbClr val="55565A"/>
              </a:solidFill>
              <a:latin typeface="Prumo Banner Book" panose="00000300000000000000" pitchFamily="50" charset="0"/>
              <a:cs typeface="Arial" panose="020B0604020202020204" pitchFamily="34" charset="0"/>
            </a:endParaRPr>
          </a:p>
        </p:txBody>
      </p:sp>
      <p:sp>
        <p:nvSpPr>
          <p:cNvPr id="3" name="Text Placeholder 2">
            <a:extLst>
              <a:ext uri="{FF2B5EF4-FFF2-40B4-BE49-F238E27FC236}">
                <a16:creationId xmlns:a16="http://schemas.microsoft.com/office/drawing/2014/main" id="{2825466E-2D99-41FE-8711-0972556850F4}"/>
              </a:ext>
            </a:extLst>
          </p:cNvPr>
          <p:cNvSpPr>
            <a:spLocks noGrp="1"/>
          </p:cNvSpPr>
          <p:nvPr>
            <p:ph type="body" sz="quarter" idx="4294967295"/>
          </p:nvPr>
        </p:nvSpPr>
        <p:spPr>
          <a:xfrm>
            <a:off x="381000" y="1447800"/>
            <a:ext cx="5029200" cy="4281488"/>
          </a:xfrm>
        </p:spPr>
        <p:txBody>
          <a:bodyPr>
            <a:noAutofit/>
          </a:bodyPr>
          <a:lstStyle/>
          <a:p>
            <a:pPr marL="0" indent="0">
              <a:buNone/>
            </a:pPr>
            <a:r>
              <a:rPr lang="en-US" sz="1600" b="0" dirty="0">
                <a:solidFill>
                  <a:srgbClr val="55565A"/>
                </a:solidFill>
                <a:latin typeface="Calibri" panose="020F0502020204030204" pitchFamily="34" charset="0"/>
                <a:cs typeface="Calibri" panose="020F0502020204030204" pitchFamily="34" charset="0"/>
              </a:rPr>
              <a:t>As you think about your program population and your performance measure (outcome), where do you aspire to be in th</a:t>
            </a:r>
            <a:r>
              <a:rPr lang="en-US" sz="1600" dirty="0">
                <a:solidFill>
                  <a:srgbClr val="55565A"/>
                </a:solidFill>
                <a:latin typeface="Calibri" panose="020F0502020204030204" pitchFamily="34" charset="0"/>
                <a:cs typeface="Calibri" panose="020F0502020204030204" pitchFamily="34" charset="0"/>
              </a:rPr>
              <a:t>e next six months? In the next year? </a:t>
            </a:r>
            <a:endParaRPr lang="en-US" sz="1600" b="0" dirty="0">
              <a:solidFill>
                <a:srgbClr val="55565A"/>
              </a:solidFill>
              <a:latin typeface="Calibri" panose="020F0502020204030204" pitchFamily="34" charset="0"/>
              <a:cs typeface="Calibri" panose="020F0502020204030204" pitchFamily="34" charset="0"/>
            </a:endParaRPr>
          </a:p>
          <a:p>
            <a:pPr marL="342900" indent="-342900"/>
            <a:r>
              <a:rPr lang="en-US" sz="1600" b="0" dirty="0">
                <a:solidFill>
                  <a:srgbClr val="55565A"/>
                </a:solidFill>
                <a:latin typeface="Calibri" panose="020F0502020204030204" pitchFamily="34" charset="0"/>
                <a:cs typeface="Calibri" panose="020F0502020204030204" pitchFamily="34" charset="0"/>
              </a:rPr>
              <a:t>What is the name of the program population/group you will focus on during the Leadership Development Program?*</a:t>
            </a:r>
          </a:p>
          <a:p>
            <a:pPr marL="342900" indent="-342900"/>
            <a:r>
              <a:rPr lang="en-US" sz="1600" b="0" dirty="0">
                <a:solidFill>
                  <a:srgbClr val="55565A"/>
                </a:solidFill>
                <a:latin typeface="Calibri" panose="020F0502020204030204" pitchFamily="34" charset="0"/>
                <a:cs typeface="Calibri" panose="020F0502020204030204" pitchFamily="34" charset="0"/>
              </a:rPr>
              <a:t>What qualitative targets do you want to reach? (What will be different about what you are doing, how your work will look, etc.?)</a:t>
            </a:r>
          </a:p>
          <a:p>
            <a:pPr marL="342900" indent="-342900"/>
            <a:r>
              <a:rPr lang="en-US" sz="1600" b="0" dirty="0">
                <a:solidFill>
                  <a:srgbClr val="55565A"/>
                </a:solidFill>
                <a:latin typeface="Calibri" panose="020F0502020204030204" pitchFamily="34" charset="0"/>
                <a:cs typeface="Calibri" panose="020F0502020204030204" pitchFamily="34" charset="0"/>
              </a:rPr>
              <a:t>What is a </a:t>
            </a:r>
            <a:r>
              <a:rPr lang="en-US" sz="1600" b="1" dirty="0">
                <a:solidFill>
                  <a:srgbClr val="55565A"/>
                </a:solidFill>
                <a:latin typeface="Calibri" panose="020F0502020204030204" pitchFamily="34" charset="0"/>
                <a:cs typeface="Calibri" panose="020F0502020204030204" pitchFamily="34" charset="0"/>
              </a:rPr>
              <a:t>measurable</a:t>
            </a:r>
            <a:r>
              <a:rPr lang="en-US" sz="1600" b="0" dirty="0">
                <a:solidFill>
                  <a:srgbClr val="55565A"/>
                </a:solidFill>
                <a:latin typeface="Calibri" panose="020F0502020204030204" pitchFamily="34" charset="0"/>
                <a:cs typeface="Calibri" panose="020F0502020204030204" pitchFamily="34" charset="0"/>
              </a:rPr>
              <a:t> impact target that you want to reach to know that you are making a difference/having an impact on your </a:t>
            </a:r>
            <a:r>
              <a:rPr lang="en-US" sz="1600" dirty="0">
                <a:solidFill>
                  <a:srgbClr val="55565A"/>
                </a:solidFill>
                <a:latin typeface="Calibri" panose="020F0502020204030204" pitchFamily="34" charset="0"/>
                <a:cs typeface="Calibri" panose="020F0502020204030204" pitchFamily="34" charset="0"/>
              </a:rPr>
              <a:t>program </a:t>
            </a:r>
            <a:r>
              <a:rPr lang="en-US" sz="1600" b="0" dirty="0">
                <a:solidFill>
                  <a:srgbClr val="55565A"/>
                </a:solidFill>
                <a:latin typeface="Calibri" panose="020F0502020204030204" pitchFamily="34" charset="0"/>
                <a:cs typeface="Calibri" panose="020F0502020204030204" pitchFamily="34" charset="0"/>
              </a:rPr>
              <a:t> population?  </a:t>
            </a:r>
          </a:p>
          <a:p>
            <a:pPr marL="0" indent="0">
              <a:buNone/>
            </a:pPr>
            <a:endParaRPr lang="en-US" sz="1600" b="0" dirty="0">
              <a:solidFill>
                <a:srgbClr val="55565A"/>
              </a:solidFill>
              <a:latin typeface="Calibri" panose="020F0502020204030204" pitchFamily="34" charset="0"/>
              <a:cs typeface="Calibri" panose="020F0502020204030204" pitchFamily="34" charset="0"/>
            </a:endParaRPr>
          </a:p>
          <a:p>
            <a:pPr marL="0" indent="0">
              <a:buNone/>
            </a:pPr>
            <a:r>
              <a:rPr lang="en-US" sz="1600" dirty="0">
                <a:solidFill>
                  <a:srgbClr val="55565A"/>
                </a:solidFill>
                <a:latin typeface="Calibri" panose="020F0502020204030204" pitchFamily="34" charset="0"/>
                <a:cs typeface="Calibri" panose="020F0502020204030204" pitchFamily="34" charset="0"/>
              </a:rPr>
              <a:t>*</a:t>
            </a:r>
            <a:r>
              <a:rPr lang="en-US" sz="1600" i="1" dirty="0">
                <a:solidFill>
                  <a:srgbClr val="55565A"/>
                </a:solidFill>
                <a:latin typeface="Calibri" panose="020F0502020204030204" pitchFamily="34" charset="0"/>
                <a:cs typeface="Calibri" panose="020F0502020204030204" pitchFamily="34" charset="0"/>
              </a:rPr>
              <a:t>Please choose one group/program population you are comfortable talking and sharing about during the Leadership Development Program discussions. If you would like to, you may complete an additional Line of Sight worksheet for a group/Program Population that you want to work on privately.</a:t>
            </a:r>
            <a:endParaRPr lang="en-US" sz="1600" i="1" dirty="0">
              <a:latin typeface="Calibri" panose="020F0502020204030204" pitchFamily="34" charset="0"/>
              <a:cs typeface="Calibri" panose="020F0502020204030204" pitchFamily="34" charset="0"/>
            </a:endParaRPr>
          </a:p>
        </p:txBody>
      </p:sp>
      <p:sp>
        <p:nvSpPr>
          <p:cNvPr id="7" name="Rectangle 6"/>
          <p:cNvSpPr/>
          <p:nvPr/>
        </p:nvSpPr>
        <p:spPr>
          <a:xfrm>
            <a:off x="381000" y="304800"/>
            <a:ext cx="11627142"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200" b="1" kern="0" dirty="0">
                <a:solidFill>
                  <a:srgbClr val="006271"/>
                </a:solidFill>
                <a:latin typeface="Calibri" panose="020F0502020204030204" pitchFamily="34" charset="0"/>
                <a:ea typeface="+mj-ea"/>
                <a:cs typeface="Calibri" panose="020F0502020204030204" pitchFamily="34" charset="0"/>
              </a:rPr>
              <a:t>Line of Sight – </a:t>
            </a:r>
            <a:r>
              <a:rPr lang="en-US" sz="3600" i="1" kern="0" dirty="0">
                <a:solidFill>
                  <a:srgbClr val="006271"/>
                </a:solidFill>
                <a:latin typeface="Calibri" panose="020F0502020204030204" pitchFamily="34" charset="0"/>
                <a:ea typeface="+mj-ea"/>
                <a:cs typeface="Calibri" panose="020F0502020204030204" pitchFamily="34" charset="0"/>
              </a:rPr>
              <a:t>a concrete, near-term change to advance</a:t>
            </a:r>
            <a:endParaRPr lang="en-US" sz="3600" i="1" dirty="0">
              <a:solidFill>
                <a:srgbClr val="006271"/>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12020803-9353-4DF6-B735-EB9CDA18EB65}"/>
              </a:ext>
            </a:extLst>
          </p:cNvPr>
          <p:cNvPicPr>
            <a:picLocks noChangeAspect="1"/>
          </p:cNvPicPr>
          <p:nvPr/>
        </p:nvPicPr>
        <p:blipFill>
          <a:blip r:embed="rId5"/>
          <a:stretch>
            <a:fillRect/>
          </a:stretch>
        </p:blipFill>
        <p:spPr>
          <a:xfrm>
            <a:off x="6324600" y="1939748"/>
            <a:ext cx="5683542" cy="3302170"/>
          </a:xfrm>
          <a:prstGeom prst="rect">
            <a:avLst/>
          </a:prstGeom>
        </p:spPr>
      </p:pic>
      <p:cxnSp>
        <p:nvCxnSpPr>
          <p:cNvPr id="15" name="Straight Connector 14">
            <a:extLst>
              <a:ext uri="{FF2B5EF4-FFF2-40B4-BE49-F238E27FC236}">
                <a16:creationId xmlns:a16="http://schemas.microsoft.com/office/drawing/2014/main" id="{B78C6FB3-C3EB-486F-A9F0-D292101A78BA}"/>
              </a:ext>
            </a:extLst>
          </p:cNvPr>
          <p:cNvCxnSpPr>
            <a:cxnSpLocks/>
          </p:cNvCxnSpPr>
          <p:nvPr/>
        </p:nvCxnSpPr>
        <p:spPr>
          <a:xfrm flipH="1">
            <a:off x="6096000" y="1550153"/>
            <a:ext cx="3313" cy="4393447"/>
          </a:xfrm>
          <a:prstGeom prst="line">
            <a:avLst/>
          </a:prstGeom>
          <a:ln>
            <a:solidFill>
              <a:srgbClr val="909093"/>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4FFAADD-7F0D-4D83-BE26-040C88232581}"/>
              </a:ext>
            </a:extLst>
          </p:cNvPr>
          <p:cNvSpPr txBox="1"/>
          <p:nvPr/>
        </p:nvSpPr>
        <p:spPr>
          <a:xfrm>
            <a:off x="7520978" y="6414700"/>
            <a:ext cx="4671022" cy="276999"/>
          </a:xfrm>
          <a:prstGeom prst="rect">
            <a:avLst/>
          </a:prstGeom>
          <a:noFill/>
        </p:spPr>
        <p:txBody>
          <a:bodyPr wrap="none" rtlCol="0">
            <a:spAutoFit/>
          </a:bodyPr>
          <a:lstStyle/>
          <a:p>
            <a:r>
              <a:rPr lang="en-US" sz="1200" dirty="0"/>
              <a:t>Adapted from slides contributed by Sheila Weber, The OCL Group</a:t>
            </a:r>
          </a:p>
        </p:txBody>
      </p:sp>
      <p:pic>
        <p:nvPicPr>
          <p:cNvPr id="9" name="Audio 8">
            <a:hlinkClick r:id="" action="ppaction://media"/>
            <a:extLst>
              <a:ext uri="{FF2B5EF4-FFF2-40B4-BE49-F238E27FC236}">
                <a16:creationId xmlns:a16="http://schemas.microsoft.com/office/drawing/2014/main" id="{8DD4A9EA-67C8-4936-BAC6-AE36C38B3D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04708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4EAD9B9-8FC6-4F14-9048-A00A60A9A677}"/>
              </a:ext>
            </a:extLst>
          </p:cNvPr>
          <p:cNvSpPr/>
          <p:nvPr/>
        </p:nvSpPr>
        <p:spPr>
          <a:xfrm>
            <a:off x="381000" y="304800"/>
            <a:ext cx="11627142" cy="1143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200" b="1" kern="0" dirty="0">
                <a:solidFill>
                  <a:srgbClr val="006271"/>
                </a:solidFill>
                <a:latin typeface="Calibri" panose="020F0502020204030204" pitchFamily="34" charset="0"/>
                <a:ea typeface="+mj-ea"/>
                <a:cs typeface="Calibri" panose="020F0502020204030204" pitchFamily="34" charset="0"/>
              </a:rPr>
              <a:t>Tips for Developing a Line of Sight</a:t>
            </a:r>
            <a:endParaRPr lang="en-US" sz="3600" i="1" dirty="0">
              <a:solidFill>
                <a:srgbClr val="006271"/>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7859089C-7EA2-49E8-BC07-4B78925FAF16}"/>
              </a:ext>
            </a:extLst>
          </p:cNvPr>
          <p:cNvSpPr txBox="1"/>
          <p:nvPr/>
        </p:nvSpPr>
        <p:spPr>
          <a:xfrm>
            <a:off x="504372" y="1271855"/>
            <a:ext cx="10591800" cy="6017032"/>
          </a:xfrm>
          <a:prstGeom prst="rect">
            <a:avLst/>
          </a:prstGeom>
          <a:noFill/>
        </p:spPr>
        <p:txBody>
          <a:bodyPr wrap="square" rtlCol="0">
            <a:spAutoFit/>
          </a:bodyPr>
          <a:lstStyle/>
          <a:p>
            <a:r>
              <a:rPr lang="en-US" sz="1800" i="1" dirty="0">
                <a:solidFill>
                  <a:srgbClr val="000000"/>
                </a:solidFill>
                <a:effectLst/>
                <a:latin typeface="+mn-lt"/>
                <a:ea typeface="Times New Roman" panose="02020603050405020304" pitchFamily="18" charset="0"/>
                <a:cs typeface="Times New Roman" panose="02020603050405020304" pitchFamily="18" charset="0"/>
              </a:rPr>
              <a:t>When things are quickly and continuously changing, we need to remain flexible and agile, but we must hold a strong line of sight toward equitable impacts that, ultimately, benefit people of color and communities living with adversities. A line of sight is a concrete, near-term change that you want to advance, one that is powerful enough to focus your efforts even when circumstances are shifting and evolving.</a:t>
            </a:r>
          </a:p>
          <a:p>
            <a:endParaRPr lang="en-US" i="1" dirty="0">
              <a:solidFill>
                <a:srgbClr val="000000"/>
              </a:solidFill>
              <a:ea typeface="Times New Roman" panose="02020603050405020304" pitchFamily="18" charset="0"/>
              <a:cs typeface="Times New Roman" panose="02020603050405020304" pitchFamily="18" charset="0"/>
            </a:endParaRPr>
          </a:p>
          <a:p>
            <a:r>
              <a:rPr lang="en-US" sz="1800" i="1" dirty="0">
                <a:solidFill>
                  <a:srgbClr val="000000"/>
                </a:solidFill>
                <a:effectLst/>
                <a:latin typeface="+mn-lt"/>
                <a:ea typeface="Times New Roman" panose="02020603050405020304" pitchFamily="18" charset="0"/>
                <a:cs typeface="Times New Roman" panose="02020603050405020304" pitchFamily="18" charset="0"/>
              </a:rPr>
              <a:t>Use your journal to document:</a:t>
            </a:r>
          </a:p>
          <a:p>
            <a:endParaRPr lang="en-US" sz="1800" i="1" dirty="0">
              <a:solidFill>
                <a:srgbClr val="000000"/>
              </a:solidFill>
              <a:effectLst/>
              <a:latin typeface="+mn-lt"/>
              <a:cs typeface="Times New Roman" panose="02020603050405020304" pitchFamily="18" charset="0"/>
            </a:endParaRPr>
          </a:p>
          <a:p>
            <a:pPr marL="800100" lvl="1" indent="-342900">
              <a:spcAft>
                <a:spcPts val="1200"/>
              </a:spcAft>
              <a:buFont typeface="+mj-lt"/>
              <a:buAutoNum type="arabicPeriod"/>
            </a:pPr>
            <a:r>
              <a:rPr lang="en-US" dirty="0">
                <a:solidFill>
                  <a:srgbClr val="000000"/>
                </a:solidFill>
                <a:effectLst/>
                <a:latin typeface="+mn-lt"/>
                <a:ea typeface="Times New Roman" panose="02020603050405020304" pitchFamily="18" charset="0"/>
                <a:cs typeface="Times New Roman" panose="02020603050405020304" pitchFamily="18" charset="0"/>
              </a:rPr>
              <a:t>Within the next six (6) months, what is a change that you want to advance? (Line of Sight)</a:t>
            </a:r>
          </a:p>
          <a:p>
            <a:pPr marL="800100" lvl="1" indent="-342900">
              <a:spcAft>
                <a:spcPts val="1200"/>
              </a:spcAft>
              <a:buFont typeface="+mj-lt"/>
              <a:buAutoNum type="arabicPeriod"/>
            </a:pPr>
            <a:r>
              <a:rPr lang="en-US" dirty="0">
                <a:solidFill>
                  <a:srgbClr val="000000"/>
                </a:solidFill>
                <a:effectLst/>
                <a:latin typeface="+mn-lt"/>
                <a:ea typeface="Times New Roman" panose="02020603050405020304" pitchFamily="18" charset="0"/>
                <a:cs typeface="Times New Roman" panose="02020603050405020304" pitchFamily="18" charset="0"/>
              </a:rPr>
              <a:t>What is the name of the group of leaders you work with to advance the change?</a:t>
            </a:r>
          </a:p>
          <a:p>
            <a:pPr marL="800100" lvl="1" indent="-342900">
              <a:spcAft>
                <a:spcPts val="1200"/>
              </a:spcAft>
              <a:buFont typeface="+mj-lt"/>
              <a:buAutoNum type="arabicPeriod"/>
            </a:pPr>
            <a:r>
              <a:rPr lang="en-US" dirty="0">
                <a:solidFill>
                  <a:srgbClr val="000000"/>
                </a:solidFill>
                <a:effectLst/>
                <a:latin typeface="+mn-lt"/>
                <a:ea typeface="Times New Roman" panose="02020603050405020304" pitchFamily="18" charset="0"/>
                <a:cs typeface="Times New Roman" panose="02020603050405020304" pitchFamily="18" charset="0"/>
              </a:rPr>
              <a:t>How will your line of sight ultimately contribute to equitable impacts for a vulnerable population? (qualitative target(s))</a:t>
            </a:r>
          </a:p>
          <a:p>
            <a:pPr marL="800100" lvl="1" indent="-342900">
              <a:spcAft>
                <a:spcPts val="1200"/>
              </a:spcAft>
              <a:buFont typeface="+mj-lt"/>
              <a:buAutoNum type="arabicPeriod"/>
            </a:pPr>
            <a:r>
              <a:rPr lang="en-US" dirty="0">
                <a:solidFill>
                  <a:srgbClr val="000000"/>
                </a:solidFill>
                <a:ea typeface="Times New Roman" panose="02020603050405020304" pitchFamily="18" charset="0"/>
                <a:cs typeface="Times New Roman" panose="02020603050405020304" pitchFamily="18" charset="0"/>
              </a:rPr>
              <a:t>Six (6) months to a year from now</a:t>
            </a:r>
            <a:r>
              <a:rPr lang="en-US" dirty="0">
                <a:solidFill>
                  <a:srgbClr val="000000"/>
                </a:solidFill>
                <a:effectLst/>
                <a:latin typeface="+mn-lt"/>
                <a:ea typeface="Times New Roman" panose="02020603050405020304" pitchFamily="18" charset="0"/>
                <a:cs typeface="Times New Roman" panose="02020603050405020304" pitchFamily="18" charset="0"/>
              </a:rPr>
              <a:t>, what will tell you that the change you are seeking has materialized? What will be different? (measurable target; be concrete)</a:t>
            </a:r>
          </a:p>
          <a:p>
            <a:pPr marL="342900" marR="0" lvl="0" indent="-342900">
              <a:lnSpc>
                <a:spcPts val="1500"/>
              </a:lnSpc>
              <a:spcBef>
                <a:spcPts val="0"/>
              </a:spcBef>
              <a:spcAft>
                <a:spcPts val="1000"/>
              </a:spcAft>
              <a:buFont typeface="+mj-lt"/>
              <a:buAutoNum type="arabicPeriod"/>
            </a:pPr>
            <a:endParaRPr lang="en-US" dirty="0">
              <a:solidFill>
                <a:srgbClr val="000000"/>
              </a:solidFill>
              <a:ea typeface="Times New Roman" panose="02020603050405020304" pitchFamily="18" charset="0"/>
              <a:cs typeface="Times New Roman" panose="02020603050405020304" pitchFamily="18" charset="0"/>
            </a:endParaRPr>
          </a:p>
          <a:p>
            <a:pPr>
              <a:lnSpc>
                <a:spcPts val="1500"/>
              </a:lnSpc>
              <a:spcAft>
                <a:spcPts val="1000"/>
              </a:spcAft>
            </a:pPr>
            <a:r>
              <a:rPr lang="en-US" sz="14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Adapted from a concept developed by Jessica </a:t>
            </a:r>
            <a:r>
              <a:rPr lang="en-US" sz="14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Dalesandro</a:t>
            </a:r>
            <a:r>
              <a:rPr lang="en-US" sz="14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4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Mindnich</a:t>
            </a:r>
            <a:r>
              <a:rPr lang="en-US" sz="14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and Marian </a:t>
            </a:r>
            <a:r>
              <a:rPr lang="en-US" sz="1400" i="1"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Urquilla</a:t>
            </a:r>
            <a:r>
              <a:rPr lang="en-US" sz="1400" i="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based on the work of Marilyn Darling and Fourth Quadrant Partners. </a:t>
            </a:r>
          </a:p>
          <a:p>
            <a:pPr marR="0" lvl="0">
              <a:lnSpc>
                <a:spcPts val="1500"/>
              </a:lnSpc>
              <a:spcBef>
                <a:spcPts val="0"/>
              </a:spcBef>
              <a:spcAft>
                <a:spcPts val="1000"/>
              </a:spcAft>
            </a:pPr>
            <a:endParaRPr lang="en-US" sz="1800" dirty="0">
              <a:solidFill>
                <a:srgbClr val="000000"/>
              </a:solidFill>
              <a:effectLst/>
              <a:latin typeface="+mn-lt"/>
              <a:ea typeface="Times New Roman" panose="02020603050405020304" pitchFamily="18" charset="0"/>
              <a:cs typeface="Times New Roman" panose="02020603050405020304" pitchFamily="18" charset="0"/>
            </a:endParaRPr>
          </a:p>
          <a:p>
            <a:endParaRPr lang="en-US" dirty="0"/>
          </a:p>
        </p:txBody>
      </p:sp>
      <p:sp>
        <p:nvSpPr>
          <p:cNvPr id="5" name="TextBox 4">
            <a:extLst>
              <a:ext uri="{FF2B5EF4-FFF2-40B4-BE49-F238E27FC236}">
                <a16:creationId xmlns:a16="http://schemas.microsoft.com/office/drawing/2014/main" id="{51D08659-3CEC-4874-8DB9-EF0274B1F26D}"/>
              </a:ext>
            </a:extLst>
          </p:cNvPr>
          <p:cNvSpPr txBox="1"/>
          <p:nvPr/>
        </p:nvSpPr>
        <p:spPr>
          <a:xfrm>
            <a:off x="7337120" y="6545943"/>
            <a:ext cx="4671022" cy="276999"/>
          </a:xfrm>
          <a:prstGeom prst="rect">
            <a:avLst/>
          </a:prstGeom>
          <a:noFill/>
        </p:spPr>
        <p:txBody>
          <a:bodyPr wrap="none" rtlCol="0">
            <a:spAutoFit/>
          </a:bodyPr>
          <a:lstStyle/>
          <a:p>
            <a:r>
              <a:rPr lang="en-US" sz="1200" dirty="0"/>
              <a:t>Adapted from slides contributed by Sheila Weber, The OCL Group</a:t>
            </a:r>
          </a:p>
        </p:txBody>
      </p:sp>
    </p:spTree>
    <p:extLst>
      <p:ext uri="{BB962C8B-B14F-4D97-AF65-F5344CB8AC3E}">
        <p14:creationId xmlns:p14="http://schemas.microsoft.com/office/powerpoint/2010/main" val="319624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B4B179A-0498-412B-B45D-00D0BD1F184E}"/>
              </a:ext>
            </a:extLst>
          </p:cNvPr>
          <p:cNvSpPr/>
          <p:nvPr/>
        </p:nvSpPr>
        <p:spPr>
          <a:xfrm>
            <a:off x="-9525" y="-1"/>
            <a:ext cx="12201525" cy="5240319"/>
          </a:xfrm>
          <a:prstGeom prst="rect">
            <a:avLst/>
          </a:prstGeom>
          <a:solidFill>
            <a:srgbClr val="73C3D5">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E51EBC7-D52A-4184-83FF-EF6CF92482D6}"/>
              </a:ext>
            </a:extLst>
          </p:cNvPr>
          <p:cNvSpPr txBox="1"/>
          <p:nvPr/>
        </p:nvSpPr>
        <p:spPr>
          <a:xfrm>
            <a:off x="1209857" y="2055943"/>
            <a:ext cx="9442621" cy="923330"/>
          </a:xfrm>
          <a:prstGeom prst="rect">
            <a:avLst/>
          </a:prstGeom>
          <a:noFill/>
        </p:spPr>
        <p:txBody>
          <a:bodyPr wrap="square" rtlCol="0" anchor="t">
            <a:spAutoFit/>
          </a:bodyPr>
          <a:lstStyle/>
          <a:p>
            <a:r>
              <a:rPr lang="en-US" sz="5400" b="1" kern="2600" dirty="0">
                <a:solidFill>
                  <a:srgbClr val="006271"/>
                </a:solidFill>
                <a:latin typeface="Arial" panose="020B0604020202020204" pitchFamily="34" charset="0"/>
                <a:cs typeface="Arial" panose="020B0604020202020204" pitchFamily="34" charset="0"/>
              </a:rPr>
              <a:t>THANK YOU</a:t>
            </a:r>
            <a:endParaRPr lang="en-US" sz="5400" kern="2600" dirty="0">
              <a:solidFill>
                <a:srgbClr val="006271"/>
              </a:solidFill>
              <a:latin typeface="+mj-lt"/>
            </a:endParaRPr>
          </a:p>
        </p:txBody>
      </p:sp>
      <p:sp>
        <p:nvSpPr>
          <p:cNvPr id="42" name="TextBox 41">
            <a:extLst>
              <a:ext uri="{FF2B5EF4-FFF2-40B4-BE49-F238E27FC236}">
                <a16:creationId xmlns:a16="http://schemas.microsoft.com/office/drawing/2014/main" id="{6EFB999E-3617-4978-899E-94A92D5AAB3F}"/>
              </a:ext>
            </a:extLst>
          </p:cNvPr>
          <p:cNvSpPr txBox="1"/>
          <p:nvPr/>
        </p:nvSpPr>
        <p:spPr>
          <a:xfrm>
            <a:off x="1259658" y="2795208"/>
            <a:ext cx="9541692" cy="645096"/>
          </a:xfrm>
          <a:prstGeom prst="rect">
            <a:avLst/>
          </a:prstGeom>
          <a:noFill/>
        </p:spPr>
        <p:txBody>
          <a:bodyPr wrap="square" rtlCol="0" anchor="t" anchorCtr="0">
            <a:noAutofit/>
          </a:bodyPr>
          <a:lstStyle/>
          <a:p>
            <a:pPr lvl="0">
              <a:spcAft>
                <a:spcPts val="600"/>
              </a:spcAft>
            </a:pPr>
            <a:r>
              <a:rPr lang="en-US" sz="3200" b="1" dirty="0">
                <a:solidFill>
                  <a:srgbClr val="006271"/>
                </a:solidFill>
              </a:rPr>
              <a:t>Questions?</a:t>
            </a:r>
          </a:p>
          <a:p>
            <a:pPr lvl="0">
              <a:spcAft>
                <a:spcPts val="600"/>
              </a:spcAft>
            </a:pPr>
            <a:r>
              <a:rPr lang="en-US" sz="3200" b="1" dirty="0">
                <a:solidFill>
                  <a:srgbClr val="006271"/>
                </a:solidFill>
              </a:rPr>
              <a:t>marlocnash@gmail.com</a:t>
            </a:r>
          </a:p>
        </p:txBody>
      </p:sp>
      <p:grpSp>
        <p:nvGrpSpPr>
          <p:cNvPr id="9" name="Group 8">
            <a:extLst>
              <a:ext uri="{FF2B5EF4-FFF2-40B4-BE49-F238E27FC236}">
                <a16:creationId xmlns:a16="http://schemas.microsoft.com/office/drawing/2014/main" id="{C3A7A474-9EF9-484D-BDA0-BDC7EB968153}"/>
              </a:ext>
            </a:extLst>
          </p:cNvPr>
          <p:cNvGrpSpPr/>
          <p:nvPr/>
        </p:nvGrpSpPr>
        <p:grpSpPr>
          <a:xfrm>
            <a:off x="-9525" y="6383929"/>
            <a:ext cx="12212754" cy="474071"/>
            <a:chOff x="-28000" y="6622535"/>
            <a:chExt cx="12212754" cy="474071"/>
          </a:xfrm>
          <a:solidFill>
            <a:srgbClr val="006271"/>
          </a:solidFill>
        </p:grpSpPr>
        <p:sp>
          <p:nvSpPr>
            <p:cNvPr id="10" name="Rectangle 9">
              <a:extLst>
                <a:ext uri="{FF2B5EF4-FFF2-40B4-BE49-F238E27FC236}">
                  <a16:creationId xmlns:a16="http://schemas.microsoft.com/office/drawing/2014/main" id="{C65FF95E-1D16-43D9-989C-C26DF1FA709A}"/>
                </a:ext>
              </a:extLst>
            </p:cNvPr>
            <p:cNvSpPr/>
            <p:nvPr/>
          </p:nvSpPr>
          <p:spPr>
            <a:xfrm>
              <a:off x="-28000" y="6622535"/>
              <a:ext cx="4059936" cy="4740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A46546-F2E4-4C12-99D9-B5B67CC39BA2}"/>
                </a:ext>
              </a:extLst>
            </p:cNvPr>
            <p:cNvSpPr/>
            <p:nvPr/>
          </p:nvSpPr>
          <p:spPr>
            <a:xfrm>
              <a:off x="4051204" y="6622535"/>
              <a:ext cx="4059936" cy="474071"/>
            </a:xfrm>
            <a:prstGeom prst="rect">
              <a:avLst/>
            </a:prstGeom>
            <a:solidFill>
              <a:srgbClr val="70A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32812D0-9F88-407D-8450-431F0F24E07A}"/>
                </a:ext>
              </a:extLst>
            </p:cNvPr>
            <p:cNvSpPr/>
            <p:nvPr/>
          </p:nvSpPr>
          <p:spPr>
            <a:xfrm>
              <a:off x="8124818" y="6622535"/>
              <a:ext cx="4059936" cy="474071"/>
            </a:xfrm>
            <a:prstGeom prst="rect">
              <a:avLst/>
            </a:prstGeom>
            <a:solidFill>
              <a:srgbClr val="73C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Audio 1">
            <a:hlinkClick r:id="" action="ppaction://media"/>
            <a:extLst>
              <a:ext uri="{FF2B5EF4-FFF2-40B4-BE49-F238E27FC236}">
                <a16:creationId xmlns:a16="http://schemas.microsoft.com/office/drawing/2014/main" id="{C2A15315-9BFD-4368-9A76-F68FEC4D023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809349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24952">
        <p159:morph option="byObject"/>
      </p:transition>
    </mc:Choice>
    <mc:Fallback xmlns="">
      <p:transition spd="slow" advTm="249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B4B179A-0498-412B-B45D-00D0BD1F184E}"/>
              </a:ext>
            </a:extLst>
          </p:cNvPr>
          <p:cNvSpPr/>
          <p:nvPr/>
        </p:nvSpPr>
        <p:spPr>
          <a:xfrm>
            <a:off x="-9525" y="-1"/>
            <a:ext cx="12201525" cy="5240319"/>
          </a:xfrm>
          <a:prstGeom prst="rect">
            <a:avLst/>
          </a:prstGeom>
          <a:solidFill>
            <a:srgbClr val="73C3D5">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E51EBC7-D52A-4184-83FF-EF6CF92482D6}"/>
              </a:ext>
            </a:extLst>
          </p:cNvPr>
          <p:cNvSpPr txBox="1"/>
          <p:nvPr/>
        </p:nvSpPr>
        <p:spPr>
          <a:xfrm>
            <a:off x="1151800" y="728267"/>
            <a:ext cx="9442621" cy="923330"/>
          </a:xfrm>
          <a:prstGeom prst="rect">
            <a:avLst/>
          </a:prstGeom>
          <a:noFill/>
        </p:spPr>
        <p:txBody>
          <a:bodyPr wrap="square" rtlCol="0" anchor="t">
            <a:spAutoFit/>
          </a:bodyPr>
          <a:lstStyle/>
          <a:p>
            <a:r>
              <a:rPr lang="en-US" sz="5400" b="1" kern="2600" dirty="0">
                <a:solidFill>
                  <a:srgbClr val="006271"/>
                </a:solidFill>
                <a:latin typeface="Arial" panose="020B0604020202020204" pitchFamily="34" charset="0"/>
                <a:cs typeface="Arial" panose="020B0604020202020204" pitchFamily="34" charset="0"/>
              </a:rPr>
              <a:t>With gratitude to:</a:t>
            </a:r>
            <a:endParaRPr lang="en-US" sz="5400" kern="2600" dirty="0">
              <a:solidFill>
                <a:srgbClr val="006271"/>
              </a:solidFill>
              <a:latin typeface="+mj-lt"/>
            </a:endParaRPr>
          </a:p>
        </p:txBody>
      </p:sp>
      <p:sp>
        <p:nvSpPr>
          <p:cNvPr id="42" name="TextBox 41">
            <a:extLst>
              <a:ext uri="{FF2B5EF4-FFF2-40B4-BE49-F238E27FC236}">
                <a16:creationId xmlns:a16="http://schemas.microsoft.com/office/drawing/2014/main" id="{6EFB999E-3617-4978-899E-94A92D5AAB3F}"/>
              </a:ext>
            </a:extLst>
          </p:cNvPr>
          <p:cNvSpPr txBox="1"/>
          <p:nvPr/>
        </p:nvSpPr>
        <p:spPr>
          <a:xfrm>
            <a:off x="1151800" y="1714206"/>
            <a:ext cx="9541692" cy="645096"/>
          </a:xfrm>
          <a:prstGeom prst="rect">
            <a:avLst/>
          </a:prstGeom>
          <a:noFill/>
        </p:spPr>
        <p:txBody>
          <a:bodyPr wrap="square" rtlCol="0" anchor="t" anchorCtr="0">
            <a:noAutofit/>
          </a:bodyPr>
          <a:lstStyle/>
          <a:p>
            <a:pPr marL="342900" lvl="0" indent="-342900">
              <a:spcAft>
                <a:spcPts val="600"/>
              </a:spcAft>
              <a:buFont typeface="Arial" panose="020B0604020202020204" pitchFamily="34" charset="0"/>
              <a:buChar char="•"/>
            </a:pPr>
            <a:r>
              <a:rPr lang="en-US" sz="2400" b="1" dirty="0">
                <a:solidFill>
                  <a:srgbClr val="006271"/>
                </a:solidFill>
              </a:rPr>
              <a:t>Sheila Weber, The OCL Group</a:t>
            </a:r>
          </a:p>
          <a:p>
            <a:pPr marL="342900" lvl="0" indent="-342900">
              <a:spcAft>
                <a:spcPts val="600"/>
              </a:spcAft>
              <a:buFont typeface="Arial" panose="020B0604020202020204" pitchFamily="34" charset="0"/>
              <a:buChar char="•"/>
            </a:pPr>
            <a:r>
              <a:rPr lang="en-US" sz="2400" b="1" dirty="0">
                <a:solidFill>
                  <a:srgbClr val="006271"/>
                </a:solidFill>
              </a:rPr>
              <a:t>Annie E. Casey Foundation’s Results </a:t>
            </a:r>
            <a:r>
              <a:rPr lang="en-US" sz="2400" b="1" dirty="0" err="1">
                <a:solidFill>
                  <a:srgbClr val="006271"/>
                </a:solidFill>
              </a:rPr>
              <a:t>Count</a:t>
            </a:r>
            <a:r>
              <a:rPr lang="en-US" sz="2400" b="1" baseline="30000" dirty="0" err="1">
                <a:solidFill>
                  <a:srgbClr val="006271"/>
                </a:solidFill>
              </a:rPr>
              <a:t>TM</a:t>
            </a:r>
            <a:endParaRPr lang="en-US" sz="2400" b="1" baseline="30000" dirty="0">
              <a:solidFill>
                <a:srgbClr val="006271"/>
              </a:solidFill>
            </a:endParaRPr>
          </a:p>
          <a:p>
            <a:pPr marL="342900" lvl="0" indent="-342900">
              <a:spcAft>
                <a:spcPts val="600"/>
              </a:spcAft>
              <a:buFont typeface="Arial" panose="020B0604020202020204" pitchFamily="34" charset="0"/>
              <a:buChar char="•"/>
            </a:pPr>
            <a:r>
              <a:rPr lang="en-US" sz="2400" b="1" dirty="0">
                <a:solidFill>
                  <a:srgbClr val="006271"/>
                </a:solidFill>
              </a:rPr>
              <a:t>Jolie Bain Pillsbury, PhD</a:t>
            </a:r>
          </a:p>
          <a:p>
            <a:pPr marL="342900" lvl="0" indent="-342900">
              <a:spcAft>
                <a:spcPts val="600"/>
              </a:spcAft>
              <a:buFont typeface="Arial" panose="020B0604020202020204" pitchFamily="34" charset="0"/>
              <a:buChar char="•"/>
            </a:pPr>
            <a:r>
              <a:rPr lang="en-US" sz="2400" b="1" dirty="0">
                <a:solidFill>
                  <a:srgbClr val="006271"/>
                </a:solidFill>
              </a:rPr>
              <a:t>Mid-Iowa Health Foundation</a:t>
            </a:r>
          </a:p>
          <a:p>
            <a:pPr marL="342900" lvl="0" indent="-342900">
              <a:spcAft>
                <a:spcPts val="600"/>
              </a:spcAft>
              <a:buFont typeface="Arial" panose="020B0604020202020204" pitchFamily="34" charset="0"/>
              <a:buChar char="•"/>
            </a:pPr>
            <a:r>
              <a:rPr lang="en-US" sz="2400" b="1" dirty="0">
                <a:solidFill>
                  <a:srgbClr val="006271"/>
                </a:solidFill>
              </a:rPr>
              <a:t>The Coalition for Family and Children’s Services in Iowa</a:t>
            </a:r>
          </a:p>
          <a:p>
            <a:pPr marL="342900" lvl="0" indent="-342900">
              <a:spcAft>
                <a:spcPts val="600"/>
              </a:spcAft>
              <a:buFont typeface="Arial" panose="020B0604020202020204" pitchFamily="34" charset="0"/>
              <a:buChar char="•"/>
            </a:pPr>
            <a:r>
              <a:rPr lang="en-US" sz="2400" b="1" dirty="0">
                <a:solidFill>
                  <a:srgbClr val="006271"/>
                </a:solidFill>
              </a:rPr>
              <a:t>The Change Leadership Vision Council</a:t>
            </a:r>
          </a:p>
        </p:txBody>
      </p:sp>
      <p:grpSp>
        <p:nvGrpSpPr>
          <p:cNvPr id="9" name="Group 8">
            <a:extLst>
              <a:ext uri="{FF2B5EF4-FFF2-40B4-BE49-F238E27FC236}">
                <a16:creationId xmlns:a16="http://schemas.microsoft.com/office/drawing/2014/main" id="{C3A7A474-9EF9-484D-BDA0-BDC7EB968153}"/>
              </a:ext>
            </a:extLst>
          </p:cNvPr>
          <p:cNvGrpSpPr/>
          <p:nvPr/>
        </p:nvGrpSpPr>
        <p:grpSpPr>
          <a:xfrm>
            <a:off x="-9525" y="6383929"/>
            <a:ext cx="12212754" cy="474071"/>
            <a:chOff x="-28000" y="6622535"/>
            <a:chExt cx="12212754" cy="474071"/>
          </a:xfrm>
          <a:solidFill>
            <a:srgbClr val="006271"/>
          </a:solidFill>
        </p:grpSpPr>
        <p:sp>
          <p:nvSpPr>
            <p:cNvPr id="10" name="Rectangle 9">
              <a:extLst>
                <a:ext uri="{FF2B5EF4-FFF2-40B4-BE49-F238E27FC236}">
                  <a16:creationId xmlns:a16="http://schemas.microsoft.com/office/drawing/2014/main" id="{C65FF95E-1D16-43D9-989C-C26DF1FA709A}"/>
                </a:ext>
              </a:extLst>
            </p:cNvPr>
            <p:cNvSpPr/>
            <p:nvPr/>
          </p:nvSpPr>
          <p:spPr>
            <a:xfrm>
              <a:off x="-28000" y="6622535"/>
              <a:ext cx="4059936" cy="4740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FA46546-F2E4-4C12-99D9-B5B67CC39BA2}"/>
                </a:ext>
              </a:extLst>
            </p:cNvPr>
            <p:cNvSpPr/>
            <p:nvPr/>
          </p:nvSpPr>
          <p:spPr>
            <a:xfrm>
              <a:off x="4051204" y="6622535"/>
              <a:ext cx="4059936" cy="474071"/>
            </a:xfrm>
            <a:prstGeom prst="rect">
              <a:avLst/>
            </a:prstGeom>
            <a:solidFill>
              <a:srgbClr val="70A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32812D0-9F88-407D-8450-431F0F24E07A}"/>
                </a:ext>
              </a:extLst>
            </p:cNvPr>
            <p:cNvSpPr/>
            <p:nvPr/>
          </p:nvSpPr>
          <p:spPr>
            <a:xfrm>
              <a:off x="8124818" y="6622535"/>
              <a:ext cx="4059936" cy="474071"/>
            </a:xfrm>
            <a:prstGeom prst="rect">
              <a:avLst/>
            </a:prstGeom>
            <a:solidFill>
              <a:srgbClr val="73C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01974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31E9413-AD7F-5943-A4EA-C0417B56504F}"/>
              </a:ext>
            </a:extLst>
          </p:cNvPr>
          <p:cNvSpPr txBox="1"/>
          <p:nvPr/>
        </p:nvSpPr>
        <p:spPr>
          <a:xfrm>
            <a:off x="274200" y="1534550"/>
            <a:ext cx="11643440"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all" spc="0" normalizeH="0" noProof="0" dirty="0">
                <a:ln>
                  <a:noFill/>
                </a:ln>
                <a:solidFill>
                  <a:schemeClr val="accent2"/>
                </a:solidFill>
                <a:effectLst/>
                <a:uLnTx/>
                <a:uFillTx/>
                <a:latin typeface="Avenir Next LT Pro" panose="020B0504020202020204" pitchFamily="34" charset="0"/>
                <a:cs typeface="Arial" panose="020B0604020202020204" pitchFamily="34" charset="0"/>
              </a:rPr>
              <a:t>North Star Outcome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i="1" u="none" strike="noStrike" kern="1200" cap="none" spc="0" normalizeH="0" baseline="0" noProof="0" dirty="0">
                <a:ln>
                  <a:noFill/>
                </a:ln>
                <a:solidFill>
                  <a:prstClr val="black"/>
                </a:solidFill>
                <a:effectLst/>
                <a:uLnTx/>
                <a:uFillTx/>
                <a:latin typeface="Avenir Next LT Pro" panose="020B0504020202020204" pitchFamily="34" charset="0"/>
                <a:cs typeface="Arial" panose="020B0604020202020204" pitchFamily="34" charset="0"/>
              </a:rPr>
              <a:t>Children &amp; families in Iowa are safe &amp; secure, healthy &amp; well in their communities.</a:t>
            </a:r>
          </a:p>
        </p:txBody>
      </p:sp>
      <p:sp>
        <p:nvSpPr>
          <p:cNvPr id="11" name="Rectangle 10">
            <a:extLst>
              <a:ext uri="{FF2B5EF4-FFF2-40B4-BE49-F238E27FC236}">
                <a16:creationId xmlns:a16="http://schemas.microsoft.com/office/drawing/2014/main" id="{4F363273-6000-E242-B0E5-E214430A3CF3}"/>
              </a:ext>
            </a:extLst>
          </p:cNvPr>
          <p:cNvSpPr/>
          <p:nvPr/>
        </p:nvSpPr>
        <p:spPr>
          <a:xfrm>
            <a:off x="9239435" y="4377751"/>
            <a:ext cx="2358813" cy="15782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prstClr val="black"/>
                </a:solidFill>
                <a:effectLst/>
                <a:uLnTx/>
                <a:uFillTx/>
                <a:latin typeface="Avenir Next LT Pro" panose="020B0504020202020204" pitchFamily="34" charset="0"/>
                <a:cs typeface="Arial" panose="020B0604020202020204" pitchFamily="34" charset="0"/>
              </a:rPr>
              <a:t>Change the systems’ culture</a:t>
            </a:r>
            <a:r>
              <a:rPr kumimoji="0" lang="en-US" i="0" u="none" strike="noStrike" kern="1200" cap="none" spc="0" normalizeH="0" noProof="0" dirty="0">
                <a:ln>
                  <a:noFill/>
                </a:ln>
                <a:solidFill>
                  <a:prstClr val="black"/>
                </a:solidFill>
                <a:effectLst/>
                <a:uLnTx/>
                <a:uFillTx/>
                <a:latin typeface="Avenir Next LT Pro" panose="020B0504020202020204" pitchFamily="34" charset="0"/>
                <a:cs typeface="Arial" panose="020B0604020202020204" pitchFamily="34" charset="0"/>
              </a:rPr>
              <a:t> to be more constructive. </a:t>
            </a:r>
            <a:endParaRPr kumimoji="0" lang="en-US" i="0" u="none" strike="noStrike" kern="1200" cap="none" spc="0" normalizeH="0" baseline="0" noProof="0" dirty="0">
              <a:ln>
                <a:noFill/>
              </a:ln>
              <a:solidFill>
                <a:prstClr val="black"/>
              </a:solidFill>
              <a:effectLst/>
              <a:uLnTx/>
              <a:uFillTx/>
              <a:latin typeface="Avenir Next LT Pro" panose="020B0504020202020204" pitchFamily="34" charset="0"/>
              <a:cs typeface="Arial" panose="020B0604020202020204" pitchFamily="34" charset="0"/>
            </a:endParaRPr>
          </a:p>
        </p:txBody>
      </p:sp>
      <p:sp>
        <p:nvSpPr>
          <p:cNvPr id="12" name="Oval Callout 11">
            <a:extLst>
              <a:ext uri="{FF2B5EF4-FFF2-40B4-BE49-F238E27FC236}">
                <a16:creationId xmlns:a16="http://schemas.microsoft.com/office/drawing/2014/main" id="{1F9B7BD4-99D0-8247-9491-FB7A11B3C9CB}"/>
              </a:ext>
            </a:extLst>
          </p:cNvPr>
          <p:cNvSpPr/>
          <p:nvPr/>
        </p:nvSpPr>
        <p:spPr>
          <a:xfrm>
            <a:off x="9557969" y="2804451"/>
            <a:ext cx="1721746" cy="1041181"/>
          </a:xfrm>
          <a:prstGeom prst="wedgeEllipseCallout">
            <a:avLst>
              <a:gd name="adj1" fmla="val -25761"/>
              <a:gd name="adj2" fmla="val 74012"/>
            </a:avLst>
          </a:prstGeom>
          <a:solidFill>
            <a:srgbClr val="0079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How</a:t>
            </a:r>
          </a:p>
        </p:txBody>
      </p:sp>
      <p:sp>
        <p:nvSpPr>
          <p:cNvPr id="13" name="Rectangle 12">
            <a:extLst>
              <a:ext uri="{FF2B5EF4-FFF2-40B4-BE49-F238E27FC236}">
                <a16:creationId xmlns:a16="http://schemas.microsoft.com/office/drawing/2014/main" id="{1C7C4E2C-41DE-1143-ACB1-865D179066BD}"/>
              </a:ext>
            </a:extLst>
          </p:cNvPr>
          <p:cNvSpPr/>
          <p:nvPr/>
        </p:nvSpPr>
        <p:spPr>
          <a:xfrm>
            <a:off x="0" y="219918"/>
            <a:ext cx="12191999" cy="914400"/>
          </a:xfrm>
          <a:prstGeom prst="rect">
            <a:avLst/>
          </a:prstGeom>
          <a:solidFill>
            <a:srgbClr val="73C3D5"/>
          </a:solidFill>
        </p:spPr>
        <p:txBody>
          <a:bodyPr wrap="square" anchor="ctr" anchorCtr="0">
            <a:noAutofit/>
          </a:bodyPr>
          <a:lstStyle/>
          <a:p>
            <a:pPr marL="460375" marR="0" lvl="0" indent="0" algn="l"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prstClr val="white"/>
                </a:solidFill>
                <a:effectLst/>
                <a:uLnTx/>
                <a:uFillTx/>
                <a:latin typeface="Avenir Next LT Pro" panose="020B0504020202020204" pitchFamily="34" charset="0"/>
                <a:cs typeface="Arial" panose="020B0604020202020204" pitchFamily="34" charset="0"/>
              </a:rPr>
              <a:t>Vision Council’s North Star and Approach</a:t>
            </a:r>
          </a:p>
        </p:txBody>
      </p:sp>
      <p:sp>
        <p:nvSpPr>
          <p:cNvPr id="10" name="Rectangle 9">
            <a:extLst>
              <a:ext uri="{FF2B5EF4-FFF2-40B4-BE49-F238E27FC236}">
                <a16:creationId xmlns:a16="http://schemas.microsoft.com/office/drawing/2014/main" id="{332D1633-B887-714B-AE0B-01181E8B57F1}"/>
              </a:ext>
            </a:extLst>
          </p:cNvPr>
          <p:cNvSpPr/>
          <p:nvPr/>
        </p:nvSpPr>
        <p:spPr>
          <a:xfrm>
            <a:off x="3563429" y="4377751"/>
            <a:ext cx="2923430" cy="15782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Avenir Next LT Pro" panose="020B0504020202020204" pitchFamily="34" charset="0"/>
                <a:cs typeface="Arial" panose="020B0604020202020204" pitchFamily="34" charset="0"/>
              </a:rPr>
              <a:t>Use Data To: </a:t>
            </a:r>
          </a:p>
          <a:p>
            <a:pPr marL="233363" marR="0" lvl="0" indent="-233363"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dirty="0">
                <a:solidFill>
                  <a:prstClr val="black"/>
                </a:solidFill>
                <a:latin typeface="Avenir Next LT Pro" panose="020B0504020202020204" pitchFamily="34" charset="0"/>
                <a:cs typeface="Arial" panose="020B0604020202020204" pitchFamily="34" charset="0"/>
              </a:rPr>
              <a:t>Identify Needs </a:t>
            </a:r>
          </a:p>
          <a:p>
            <a:pPr marL="233363" marR="0" lvl="0" indent="-233363"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dirty="0">
                <a:solidFill>
                  <a:prstClr val="black"/>
                </a:solidFill>
                <a:latin typeface="Avenir Next LT Pro" panose="020B0504020202020204" pitchFamily="34" charset="0"/>
                <a:cs typeface="Arial" panose="020B0604020202020204" pitchFamily="34" charset="0"/>
              </a:rPr>
              <a:t>Define Desired Results</a:t>
            </a:r>
          </a:p>
          <a:p>
            <a:pPr marL="233363" marR="0" lvl="0" indent="-233363"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kumimoji="0" lang="en-US" i="0" u="none" strike="noStrike" kern="1200" cap="none" spc="0" normalizeH="0" baseline="0" noProof="0" dirty="0">
                <a:ln>
                  <a:noFill/>
                </a:ln>
                <a:solidFill>
                  <a:prstClr val="black"/>
                </a:solidFill>
                <a:effectLst/>
                <a:uLnTx/>
                <a:uFillTx/>
                <a:latin typeface="Avenir Next LT Pro" panose="020B0504020202020204" pitchFamily="34" charset="0"/>
                <a:cs typeface="Arial" panose="020B0604020202020204" pitchFamily="34" charset="0"/>
              </a:rPr>
              <a:t>Track Progress</a:t>
            </a:r>
          </a:p>
        </p:txBody>
      </p:sp>
      <p:pic>
        <p:nvPicPr>
          <p:cNvPr id="15" name="Graphic 14" descr="Statistics">
            <a:extLst>
              <a:ext uri="{FF2B5EF4-FFF2-40B4-BE49-F238E27FC236}">
                <a16:creationId xmlns:a16="http://schemas.microsoft.com/office/drawing/2014/main" id="{1482D399-3146-8846-8A86-16081D9E52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16762" y="2656005"/>
            <a:ext cx="1721746" cy="1721746"/>
          </a:xfrm>
          <a:prstGeom prst="rect">
            <a:avLst/>
          </a:prstGeom>
        </p:spPr>
      </p:pic>
      <p:sp>
        <p:nvSpPr>
          <p:cNvPr id="8" name="Rectangle 7">
            <a:extLst>
              <a:ext uri="{FF2B5EF4-FFF2-40B4-BE49-F238E27FC236}">
                <a16:creationId xmlns:a16="http://schemas.microsoft.com/office/drawing/2014/main" id="{B5FFFA1A-EC8F-6541-A2DF-5BB60A8762DB}"/>
              </a:ext>
            </a:extLst>
          </p:cNvPr>
          <p:cNvSpPr/>
          <p:nvPr/>
        </p:nvSpPr>
        <p:spPr>
          <a:xfrm>
            <a:off x="606457" y="4377751"/>
            <a:ext cx="2528027" cy="15782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Avenir Next LT Pro" panose="020B0504020202020204" pitchFamily="34" charset="0"/>
                <a:cs typeface="Arial" panose="020B0604020202020204" pitchFamily="34" charset="0"/>
              </a:rPr>
              <a:t>Reach</a:t>
            </a:r>
            <a:r>
              <a:rPr kumimoji="0" lang="en-US" i="0" u="none" strike="noStrike" kern="1200" cap="none" spc="0" normalizeH="0" noProof="0" dirty="0">
                <a:ln>
                  <a:noFill/>
                </a:ln>
                <a:solidFill>
                  <a:prstClr val="black"/>
                </a:solidFill>
                <a:effectLst/>
                <a:uLnTx/>
                <a:uFillTx/>
                <a:latin typeface="Avenir Next LT Pro" panose="020B0504020202020204" pitchFamily="34" charset="0"/>
                <a:cs typeface="Arial" panose="020B0604020202020204" pitchFamily="34" charset="0"/>
              </a:rPr>
              <a:t> the North Star through a focus on children and families in the child welfare system or at-risk; through lenses of race equity and trauma.</a:t>
            </a:r>
            <a:endParaRPr kumimoji="0" lang="en-US" i="0" u="none" strike="noStrike" kern="1200" cap="none" spc="0" normalizeH="0" baseline="0" noProof="0" dirty="0">
              <a:ln>
                <a:noFill/>
              </a:ln>
              <a:solidFill>
                <a:prstClr val="black"/>
              </a:solidFill>
              <a:effectLst/>
              <a:uLnTx/>
              <a:uFillTx/>
              <a:latin typeface="Avenir Next LT Pro" panose="020B05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18ECE1FA-E4B9-B446-A5CA-68B0BB5841B3}"/>
              </a:ext>
            </a:extLst>
          </p:cNvPr>
          <p:cNvSpPr/>
          <p:nvPr/>
        </p:nvSpPr>
        <p:spPr>
          <a:xfrm>
            <a:off x="6518831" y="4384467"/>
            <a:ext cx="2358813" cy="15782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Avenir Next LT Pro" panose="020B0504020202020204" pitchFamily="34" charset="0"/>
                <a:cs typeface="Arial" panose="020B0604020202020204" pitchFamily="34" charset="0"/>
              </a:rPr>
              <a:t>Working </a:t>
            </a:r>
            <a:br>
              <a:rPr lang="en-US" dirty="0">
                <a:solidFill>
                  <a:prstClr val="black"/>
                </a:solidFill>
                <a:latin typeface="Avenir Next LT Pro" panose="020B0504020202020204" pitchFamily="34" charset="0"/>
                <a:cs typeface="Arial" panose="020B0604020202020204" pitchFamily="34" charset="0"/>
              </a:rPr>
            </a:br>
            <a:r>
              <a:rPr lang="en-US" dirty="0">
                <a:solidFill>
                  <a:prstClr val="black"/>
                </a:solidFill>
                <a:latin typeface="Avenir Next LT Pro" panose="020B0504020202020204" pitchFamily="34" charset="0"/>
                <a:cs typeface="Arial" panose="020B0604020202020204" pitchFamily="34" charset="0"/>
              </a:rPr>
              <a:t>Collaboratively within the Vision Council and beyond</a:t>
            </a:r>
            <a:endParaRPr kumimoji="0" lang="en-US" i="0" u="none" strike="noStrike" kern="1200" cap="none" spc="0" normalizeH="0" baseline="0" noProof="0" dirty="0">
              <a:ln>
                <a:noFill/>
              </a:ln>
              <a:solidFill>
                <a:prstClr val="black"/>
              </a:solidFill>
              <a:effectLst/>
              <a:uLnTx/>
              <a:uFillTx/>
              <a:latin typeface="Avenir Next LT Pro" panose="020B05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5A565EF2-7E62-E445-A6BC-DC0ACDFC1319}"/>
              </a:ext>
            </a:extLst>
          </p:cNvPr>
          <p:cNvSpPr/>
          <p:nvPr/>
        </p:nvSpPr>
        <p:spPr>
          <a:xfrm rot="10800000" flipH="1">
            <a:off x="641444" y="3845632"/>
            <a:ext cx="2077655" cy="206767"/>
          </a:xfrm>
          <a:prstGeom prst="rect">
            <a:avLst/>
          </a:prstGeom>
          <a:gradFill flip="none" rotWithShape="1">
            <a:gsLst>
              <a:gs pos="0">
                <a:schemeClr val="accent1">
                  <a:lumMod val="5000"/>
                  <a:lumOff val="95000"/>
                </a:schemeClr>
              </a:gs>
              <a:gs pos="43000">
                <a:schemeClr val="accent5"/>
              </a:gs>
              <a:gs pos="67000">
                <a:schemeClr val="accent2"/>
              </a:gs>
              <a:gs pos="10000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useo Sans Rounded 700"/>
              <a:ea typeface="+mn-ea"/>
              <a:cs typeface="+mn-cs"/>
            </a:endParaRPr>
          </a:p>
        </p:txBody>
      </p:sp>
      <p:sp>
        <p:nvSpPr>
          <p:cNvPr id="6" name="4-Point Star 5">
            <a:extLst>
              <a:ext uri="{FF2B5EF4-FFF2-40B4-BE49-F238E27FC236}">
                <a16:creationId xmlns:a16="http://schemas.microsoft.com/office/drawing/2014/main" id="{DFFC4E02-E1C7-D240-8E0B-66D86CC5CF5B}"/>
              </a:ext>
            </a:extLst>
          </p:cNvPr>
          <p:cNvSpPr/>
          <p:nvPr/>
        </p:nvSpPr>
        <p:spPr>
          <a:xfrm>
            <a:off x="2321629" y="3520202"/>
            <a:ext cx="794939" cy="861774"/>
          </a:xfrm>
          <a:prstGeom prst="star4">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Users">
            <a:extLst>
              <a:ext uri="{FF2B5EF4-FFF2-40B4-BE49-F238E27FC236}">
                <a16:creationId xmlns:a16="http://schemas.microsoft.com/office/drawing/2014/main" id="{EA37A3F9-1C2E-9D42-824D-450B96ECAAC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38702" y="2759915"/>
            <a:ext cx="1719072" cy="1719072"/>
          </a:xfrm>
          <a:prstGeom prst="rect">
            <a:avLst/>
          </a:prstGeom>
        </p:spPr>
      </p:pic>
      <p:cxnSp>
        <p:nvCxnSpPr>
          <p:cNvPr id="25" name="Straight Connector 24">
            <a:extLst>
              <a:ext uri="{FF2B5EF4-FFF2-40B4-BE49-F238E27FC236}">
                <a16:creationId xmlns:a16="http://schemas.microsoft.com/office/drawing/2014/main" id="{6EBBCF15-633A-EF41-BF0A-8155ABE0CDB5}"/>
              </a:ext>
            </a:extLst>
          </p:cNvPr>
          <p:cNvCxnSpPr>
            <a:cxnSpLocks/>
          </p:cNvCxnSpPr>
          <p:nvPr/>
        </p:nvCxnSpPr>
        <p:spPr>
          <a:xfrm>
            <a:off x="3262745" y="2804451"/>
            <a:ext cx="0" cy="3371525"/>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E138464-AE38-1B48-AD10-00F72ADDA7EB}"/>
              </a:ext>
            </a:extLst>
          </p:cNvPr>
          <p:cNvCxnSpPr>
            <a:cxnSpLocks/>
          </p:cNvCxnSpPr>
          <p:nvPr/>
        </p:nvCxnSpPr>
        <p:spPr>
          <a:xfrm>
            <a:off x="6454885" y="2804451"/>
            <a:ext cx="0" cy="3371525"/>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37737B7-745C-FC42-9CAF-2E21EB835A41}"/>
              </a:ext>
            </a:extLst>
          </p:cNvPr>
          <p:cNvCxnSpPr>
            <a:cxnSpLocks/>
          </p:cNvCxnSpPr>
          <p:nvPr/>
        </p:nvCxnSpPr>
        <p:spPr>
          <a:xfrm>
            <a:off x="9049766" y="2804451"/>
            <a:ext cx="0" cy="3371525"/>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71B9FF78-BF4A-4174-B31E-9465C2CE62DA}"/>
              </a:ext>
            </a:extLst>
          </p:cNvPr>
          <p:cNvGrpSpPr/>
          <p:nvPr/>
        </p:nvGrpSpPr>
        <p:grpSpPr>
          <a:xfrm>
            <a:off x="0" y="6511269"/>
            <a:ext cx="12212754" cy="474071"/>
            <a:chOff x="-28000" y="6622535"/>
            <a:chExt cx="12212754" cy="474071"/>
          </a:xfrm>
          <a:solidFill>
            <a:srgbClr val="006271"/>
          </a:solidFill>
        </p:grpSpPr>
        <p:sp>
          <p:nvSpPr>
            <p:cNvPr id="23" name="Rectangle 22">
              <a:extLst>
                <a:ext uri="{FF2B5EF4-FFF2-40B4-BE49-F238E27FC236}">
                  <a16:creationId xmlns:a16="http://schemas.microsoft.com/office/drawing/2014/main" id="{DADB46A4-F133-4617-A552-9D89A8D94CEE}"/>
                </a:ext>
              </a:extLst>
            </p:cNvPr>
            <p:cNvSpPr/>
            <p:nvPr/>
          </p:nvSpPr>
          <p:spPr>
            <a:xfrm>
              <a:off x="-28000" y="6622535"/>
              <a:ext cx="4059936" cy="4740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323DA0E-6318-47F6-8A1D-DB17BD8C2DE2}"/>
                </a:ext>
              </a:extLst>
            </p:cNvPr>
            <p:cNvSpPr/>
            <p:nvPr/>
          </p:nvSpPr>
          <p:spPr>
            <a:xfrm>
              <a:off x="4051204" y="6622535"/>
              <a:ext cx="4059936" cy="474071"/>
            </a:xfrm>
            <a:prstGeom prst="rect">
              <a:avLst/>
            </a:prstGeom>
            <a:solidFill>
              <a:srgbClr val="70A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F2FD744-B830-4D30-B5F8-1F37924A133C}"/>
                </a:ext>
              </a:extLst>
            </p:cNvPr>
            <p:cNvSpPr/>
            <p:nvPr/>
          </p:nvSpPr>
          <p:spPr>
            <a:xfrm>
              <a:off x="8124818" y="6622535"/>
              <a:ext cx="4059936" cy="474071"/>
            </a:xfrm>
            <a:prstGeom prst="rect">
              <a:avLst/>
            </a:prstGeom>
            <a:solidFill>
              <a:srgbClr val="73C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145890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par>
                                <p:cTn id="39" presetID="10" presetClass="entr" presetSubtype="0" fill="hold"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0" grpId="0"/>
      <p:bldP spid="8" grpId="0"/>
      <p:bldP spid="8" grpId="1"/>
      <p:bldP spid="21" grpId="0"/>
      <p:bldP spid="18"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3E16D18-2241-4C02-BC40-B5972EBB163C}"/>
              </a:ext>
            </a:extLst>
          </p:cNvPr>
          <p:cNvGraphicFramePr>
            <a:graphicFrameLocks noGrp="1"/>
          </p:cNvGraphicFramePr>
          <p:nvPr/>
        </p:nvGraphicFramePr>
        <p:xfrm>
          <a:off x="2064450" y="1171916"/>
          <a:ext cx="8112790" cy="4315573"/>
        </p:xfrm>
        <a:graphic>
          <a:graphicData uri="http://schemas.openxmlformats.org/drawingml/2006/table">
            <a:tbl>
              <a:tblPr firstRow="1" bandRow="1">
                <a:tableStyleId>{5C22544A-7EE6-4342-B048-85BDC9FD1C3A}</a:tableStyleId>
              </a:tblPr>
              <a:tblGrid>
                <a:gridCol w="4056395">
                  <a:extLst>
                    <a:ext uri="{9D8B030D-6E8A-4147-A177-3AD203B41FA5}">
                      <a16:colId xmlns:a16="http://schemas.microsoft.com/office/drawing/2014/main" val="2187666231"/>
                    </a:ext>
                  </a:extLst>
                </a:gridCol>
                <a:gridCol w="4056395">
                  <a:extLst>
                    <a:ext uri="{9D8B030D-6E8A-4147-A177-3AD203B41FA5}">
                      <a16:colId xmlns:a16="http://schemas.microsoft.com/office/drawing/2014/main" val="763057733"/>
                    </a:ext>
                  </a:extLst>
                </a:gridCol>
              </a:tblGrid>
              <a:tr h="324589">
                <a:tc>
                  <a:txBody>
                    <a:bodyPr/>
                    <a:lstStyle/>
                    <a:p>
                      <a:pPr algn="ctr"/>
                      <a:r>
                        <a:rPr lang="en-US" b="1" i="0">
                          <a:solidFill>
                            <a:schemeClr val="tx1"/>
                          </a:solidFill>
                          <a:latin typeface="Arial" panose="020B0604020202020204" pitchFamily="34" charset="0"/>
                          <a:cs typeface="Arial" panose="020B0604020202020204" pitchFamily="34" charset="0"/>
                        </a:rPr>
                        <a:t>FROM</a:t>
                      </a:r>
                    </a:p>
                    <a:p>
                      <a:pPr algn="ctr"/>
                      <a:r>
                        <a:rPr lang="en-US" b="1" i="1">
                          <a:solidFill>
                            <a:schemeClr val="tx1"/>
                          </a:solidFill>
                          <a:latin typeface="Arial" panose="020B0604020202020204" pitchFamily="34" charset="0"/>
                          <a:cs typeface="Arial" panose="020B0604020202020204" pitchFamily="34" charset="0"/>
                        </a:rPr>
                        <a:t>Defensive Style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b="1" i="0" dirty="0">
                          <a:solidFill>
                            <a:schemeClr val="tx1"/>
                          </a:solidFill>
                          <a:latin typeface="Arial" panose="020B0604020202020204" pitchFamily="34" charset="0"/>
                          <a:cs typeface="Arial" panose="020B0604020202020204" pitchFamily="34" charset="0"/>
                        </a:rPr>
                        <a:t>TO</a:t>
                      </a:r>
                      <a:endParaRPr lang="en-US" sz="1600" b="1" i="0" dirty="0">
                        <a:solidFill>
                          <a:schemeClr val="tx1"/>
                        </a:solidFill>
                        <a:latin typeface="Arial" panose="020B0604020202020204" pitchFamily="34" charset="0"/>
                        <a:cs typeface="Arial" panose="020B0604020202020204" pitchFamily="34" charset="0"/>
                      </a:endParaRPr>
                    </a:p>
                    <a:p>
                      <a:pPr algn="ctr"/>
                      <a:r>
                        <a:rPr lang="en-US" sz="1600" b="1" i="1" dirty="0">
                          <a:solidFill>
                            <a:schemeClr val="tx1"/>
                          </a:solidFill>
                          <a:latin typeface="Arial" panose="020B0604020202020204" pitchFamily="34" charset="0"/>
                          <a:cs typeface="Arial" panose="020B0604020202020204" pitchFamily="34" charset="0"/>
                        </a:rPr>
                        <a:t>Constructive Style</a:t>
                      </a:r>
                      <a:endParaRPr lang="en-US" b="1" i="1" dirty="0">
                        <a:solidFill>
                          <a:schemeClr val="tx1"/>
                        </a:solidFill>
                        <a:latin typeface="Arial" panose="020B0604020202020204" pitchFamily="34" charset="0"/>
                        <a:cs typeface="Arial" panose="020B0604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5274098"/>
                  </a:ext>
                </a:extLst>
              </a:tr>
              <a:tr h="890094">
                <a:tc>
                  <a:txBody>
                    <a:bodyPr/>
                    <a:lstStyle/>
                    <a:p>
                      <a:pPr algn="ctr"/>
                      <a:r>
                        <a:rPr lang="en-US">
                          <a:solidFill>
                            <a:schemeClr val="tx1">
                              <a:lumMod val="65000"/>
                              <a:lumOff val="35000"/>
                            </a:schemeClr>
                          </a:solidFill>
                          <a:latin typeface="Arial" panose="020B0604020202020204" pitchFamily="34" charset="0"/>
                          <a:cs typeface="Arial" panose="020B0604020202020204" pitchFamily="34" charset="0"/>
                        </a:rPr>
                        <a:t>Current Assessed State:  </a:t>
                      </a:r>
                      <a:br>
                        <a:rPr lang="en-US">
                          <a:solidFill>
                            <a:schemeClr val="tx1">
                              <a:lumMod val="65000"/>
                              <a:lumOff val="35000"/>
                            </a:schemeClr>
                          </a:solidFill>
                          <a:latin typeface="Arial" panose="020B0604020202020204" pitchFamily="34" charset="0"/>
                          <a:cs typeface="Arial" panose="020B0604020202020204" pitchFamily="34" charset="0"/>
                        </a:rPr>
                      </a:br>
                      <a:r>
                        <a:rPr lang="en-US">
                          <a:solidFill>
                            <a:schemeClr val="tx1">
                              <a:lumMod val="65000"/>
                              <a:lumOff val="35000"/>
                            </a:schemeClr>
                          </a:solidFill>
                          <a:latin typeface="Arial" panose="020B0604020202020204" pitchFamily="34" charset="0"/>
                          <a:cs typeface="Arial" panose="020B0604020202020204" pitchFamily="34" charset="0"/>
                        </a:rPr>
                        <a:t>Compliance Mindset</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a:solidFill>
                            <a:schemeClr val="tx1">
                              <a:lumMod val="65000"/>
                              <a:lumOff val="35000"/>
                            </a:schemeClr>
                          </a:solidFill>
                          <a:latin typeface="Arial" panose="020B0604020202020204" pitchFamily="34" charset="0"/>
                          <a:cs typeface="Arial" panose="020B0604020202020204" pitchFamily="34" charset="0"/>
                        </a:rPr>
                        <a:t>Overall Goal for the System: </a:t>
                      </a:r>
                      <a:br>
                        <a:rPr lang="en-US">
                          <a:solidFill>
                            <a:schemeClr val="tx1">
                              <a:lumMod val="65000"/>
                              <a:lumOff val="35000"/>
                            </a:schemeClr>
                          </a:solidFill>
                          <a:latin typeface="Arial" panose="020B0604020202020204" pitchFamily="34" charset="0"/>
                          <a:cs typeface="Arial" panose="020B0604020202020204" pitchFamily="34" charset="0"/>
                        </a:rPr>
                      </a:br>
                      <a:r>
                        <a:rPr lang="en-US">
                          <a:solidFill>
                            <a:schemeClr val="tx1">
                              <a:lumMod val="65000"/>
                              <a:lumOff val="35000"/>
                            </a:schemeClr>
                          </a:solidFill>
                          <a:latin typeface="Arial" panose="020B0604020202020204" pitchFamily="34" charset="0"/>
                          <a:cs typeface="Arial" panose="020B0604020202020204" pitchFamily="34" charset="0"/>
                        </a:rPr>
                        <a:t>Move to a Value-Based Mindset</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49049115"/>
                  </a:ext>
                </a:extLst>
              </a:tr>
              <a:tr h="324589">
                <a:tc>
                  <a:txBody>
                    <a:bodyPr/>
                    <a:lstStyle/>
                    <a:p>
                      <a:pPr algn="l"/>
                      <a:r>
                        <a:rPr lang="en-US" b="1" i="1">
                          <a:solidFill>
                            <a:schemeClr val="tx1"/>
                          </a:solidFill>
                          <a:latin typeface="Arial" panose="020B0604020202020204" pitchFamily="34" charset="0"/>
                          <a:cs typeface="Arial" panose="020B0604020202020204" pitchFamily="34" charset="0"/>
                        </a:rPr>
                        <a:t>Current Assessed Behaviors: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19063" indent="0" algn="l"/>
                      <a:r>
                        <a:rPr lang="en-US" b="1" i="1">
                          <a:solidFill>
                            <a:schemeClr val="tx1"/>
                          </a:solidFill>
                          <a:latin typeface="Arial" panose="020B0604020202020204" pitchFamily="34" charset="0"/>
                          <a:cs typeface="Arial" panose="020B0604020202020204" pitchFamily="34" charset="0"/>
                        </a:rPr>
                        <a:t>Ideal Behaviors: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07994468"/>
                  </a:ext>
                </a:extLst>
              </a:tr>
              <a:tr h="407959">
                <a:tc>
                  <a:txBody>
                    <a:bodyPr/>
                    <a:lstStyle/>
                    <a:p>
                      <a:pPr marL="0" indent="0"/>
                      <a:r>
                        <a:rPr lang="en-US">
                          <a:solidFill>
                            <a:sysClr val="windowText" lastClr="000000"/>
                          </a:solidFill>
                          <a:latin typeface="Arial" panose="020B0604020202020204" pitchFamily="34" charset="0"/>
                          <a:cs typeface="Arial" panose="020B0604020202020204" pitchFamily="34" charset="0"/>
                        </a:rPr>
                        <a:t>1. Communicating only “What”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19063" indent="0" algn="l"/>
                      <a:r>
                        <a:rPr lang="en-US">
                          <a:solidFill>
                            <a:sysClr val="windowText" lastClr="000000"/>
                          </a:solidFill>
                          <a:latin typeface="Arial" panose="020B0604020202020204" pitchFamily="34" charset="0"/>
                          <a:cs typeface="Arial" panose="020B0604020202020204" pitchFamily="34" charset="0"/>
                        </a:rPr>
                        <a:t>1. Communicating “What and Why”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37143445"/>
                  </a:ext>
                </a:extLst>
              </a:tr>
              <a:tr h="324589">
                <a:tc>
                  <a:txBody>
                    <a:bodyPr/>
                    <a:lstStyle/>
                    <a:p>
                      <a:r>
                        <a:rPr lang="en-US">
                          <a:solidFill>
                            <a:sysClr val="windowText" lastClr="000000"/>
                          </a:solidFill>
                          <a:latin typeface="Arial" panose="020B0604020202020204" pitchFamily="34" charset="0"/>
                          <a:cs typeface="Arial" panose="020B0604020202020204" pitchFamily="34" charset="0"/>
                        </a:rPr>
                        <a:t>2. Fix-it Mindset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19063" indent="0" algn="l"/>
                      <a:r>
                        <a:rPr lang="en-US">
                          <a:solidFill>
                            <a:sysClr val="windowText" lastClr="000000"/>
                          </a:solidFill>
                          <a:latin typeface="Arial" panose="020B0604020202020204" pitchFamily="34" charset="0"/>
                          <a:cs typeface="Arial" panose="020B0604020202020204" pitchFamily="34" charset="0"/>
                        </a:rPr>
                        <a:t>2. Progress Mindset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11609300"/>
                  </a:ext>
                </a:extLst>
              </a:tr>
              <a:tr h="568031">
                <a:tc>
                  <a:txBody>
                    <a:bodyPr/>
                    <a:lstStyle/>
                    <a:p>
                      <a:pPr marL="225425" indent="-225425"/>
                      <a:r>
                        <a:rPr lang="en-US" dirty="0">
                          <a:solidFill>
                            <a:sysClr val="windowText" lastClr="000000"/>
                          </a:solidFill>
                          <a:latin typeface="Arial" panose="020B0604020202020204" pitchFamily="34" charset="0"/>
                          <a:cs typeface="Arial" panose="020B0604020202020204" pitchFamily="34" charset="0"/>
                        </a:rPr>
                        <a:t>3. Fear of risk and change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98463" indent="-279400" algn="l"/>
                      <a:r>
                        <a:rPr lang="en-US">
                          <a:solidFill>
                            <a:sysClr val="windowText" lastClr="000000"/>
                          </a:solidFill>
                          <a:latin typeface="Arial" panose="020B0604020202020204" pitchFamily="34" charset="0"/>
                          <a:cs typeface="Arial" panose="020B0604020202020204" pitchFamily="34" charset="0"/>
                        </a:rPr>
                        <a:t>3. Be an agent of change, be proactive and increase advocacy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84789043"/>
                  </a:ext>
                </a:extLst>
              </a:tr>
              <a:tr h="324589">
                <a:tc>
                  <a:txBody>
                    <a:bodyPr/>
                    <a:lstStyle/>
                    <a:p>
                      <a:r>
                        <a:rPr lang="en-US">
                          <a:solidFill>
                            <a:sysClr val="windowText" lastClr="000000"/>
                          </a:solidFill>
                          <a:latin typeface="Arial" panose="020B0604020202020204" pitchFamily="34" charset="0"/>
                          <a:cs typeface="Arial" panose="020B0604020202020204" pitchFamily="34" charset="0"/>
                        </a:rPr>
                        <a:t>4. Geographic Alignment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119063" indent="0" algn="l"/>
                      <a:r>
                        <a:rPr lang="en-US">
                          <a:solidFill>
                            <a:sysClr val="windowText" lastClr="000000"/>
                          </a:solidFill>
                          <a:latin typeface="Arial" panose="020B0604020202020204" pitchFamily="34" charset="0"/>
                          <a:cs typeface="Arial" panose="020B0604020202020204" pitchFamily="34" charset="0"/>
                        </a:rPr>
                        <a:t>4. Goal Alignment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33290996"/>
                  </a:ext>
                </a:extLst>
              </a:tr>
              <a:tr h="324589">
                <a:tc>
                  <a:txBody>
                    <a:bodyPr/>
                    <a:lstStyle/>
                    <a:p>
                      <a:pPr marL="225425" indent="-225425"/>
                      <a:r>
                        <a:rPr lang="en-US">
                          <a:solidFill>
                            <a:sysClr val="windowText" lastClr="000000"/>
                          </a:solidFill>
                          <a:latin typeface="Arial" panose="020B0604020202020204" pitchFamily="34" charset="0"/>
                          <a:cs typeface="Arial" panose="020B0604020202020204" pitchFamily="34" charset="0"/>
                        </a:rPr>
                        <a:t>5. Outcomes measured by negative indicators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98463" indent="-279400" algn="l"/>
                      <a:r>
                        <a:rPr lang="en-US" dirty="0">
                          <a:solidFill>
                            <a:sysClr val="windowText" lastClr="000000"/>
                          </a:solidFill>
                          <a:latin typeface="Arial" panose="020B0604020202020204" pitchFamily="34" charset="0"/>
                          <a:cs typeface="Arial" panose="020B0604020202020204" pitchFamily="34" charset="0"/>
                        </a:rPr>
                        <a:t>5. Outcomes measured by positive indicators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247515003"/>
                  </a:ext>
                </a:extLst>
              </a:tr>
            </a:tbl>
          </a:graphicData>
        </a:graphic>
      </p:graphicFrame>
      <p:cxnSp>
        <p:nvCxnSpPr>
          <p:cNvPr id="3" name="Straight Arrow Connector 2">
            <a:extLst>
              <a:ext uri="{FF2B5EF4-FFF2-40B4-BE49-F238E27FC236}">
                <a16:creationId xmlns:a16="http://schemas.microsoft.com/office/drawing/2014/main" id="{B9109702-8061-4F3F-9909-3C7826E3E263}"/>
              </a:ext>
            </a:extLst>
          </p:cNvPr>
          <p:cNvCxnSpPr>
            <a:cxnSpLocks/>
          </p:cNvCxnSpPr>
          <p:nvPr/>
        </p:nvCxnSpPr>
        <p:spPr>
          <a:xfrm flipV="1">
            <a:off x="5114742" y="1315539"/>
            <a:ext cx="0" cy="387533"/>
          </a:xfrm>
          <a:prstGeom prst="straightConnector1">
            <a:avLst/>
          </a:prstGeom>
          <a:ln w="57150">
            <a:solidFill>
              <a:srgbClr val="41AD49"/>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252FA948-D5F2-466E-BC63-161DB7FFA7FD}"/>
              </a:ext>
            </a:extLst>
          </p:cNvPr>
          <p:cNvCxnSpPr>
            <a:cxnSpLocks/>
          </p:cNvCxnSpPr>
          <p:nvPr/>
        </p:nvCxnSpPr>
        <p:spPr>
          <a:xfrm flipV="1">
            <a:off x="3055164" y="1315538"/>
            <a:ext cx="0" cy="387534"/>
          </a:xfrm>
          <a:prstGeom prst="straightConnector1">
            <a:avLst/>
          </a:prstGeom>
          <a:ln w="57150">
            <a:solidFill>
              <a:srgbClr val="D2232A"/>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C14BBB25-6F2E-462D-87F3-287766F346EB}"/>
              </a:ext>
            </a:extLst>
          </p:cNvPr>
          <p:cNvCxnSpPr/>
          <p:nvPr/>
        </p:nvCxnSpPr>
        <p:spPr>
          <a:xfrm flipV="1">
            <a:off x="9244142" y="1319024"/>
            <a:ext cx="0" cy="384048"/>
          </a:xfrm>
          <a:prstGeom prst="straightConnector1">
            <a:avLst/>
          </a:prstGeom>
          <a:ln w="57150">
            <a:solidFill>
              <a:srgbClr val="006DB6"/>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D861C42-C291-45D2-B47A-4A51C779B002}"/>
              </a:ext>
            </a:extLst>
          </p:cNvPr>
          <p:cNvCxnSpPr>
            <a:cxnSpLocks/>
          </p:cNvCxnSpPr>
          <p:nvPr/>
        </p:nvCxnSpPr>
        <p:spPr>
          <a:xfrm>
            <a:off x="6120845" y="1315539"/>
            <a:ext cx="0" cy="4095557"/>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2A39FE7-E89D-4522-808F-FB485B7E6B4A}"/>
              </a:ext>
            </a:extLst>
          </p:cNvPr>
          <p:cNvCxnSpPr>
            <a:cxnSpLocks/>
          </p:cNvCxnSpPr>
          <p:nvPr/>
        </p:nvCxnSpPr>
        <p:spPr>
          <a:xfrm>
            <a:off x="2064450" y="1846695"/>
            <a:ext cx="811279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97FB82F-8A61-4D11-A058-5237690ED1C2}"/>
              </a:ext>
            </a:extLst>
          </p:cNvPr>
          <p:cNvCxnSpPr>
            <a:cxnSpLocks/>
          </p:cNvCxnSpPr>
          <p:nvPr/>
        </p:nvCxnSpPr>
        <p:spPr>
          <a:xfrm>
            <a:off x="2064450" y="2652238"/>
            <a:ext cx="811279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191261F-F9B8-4BA1-9601-E3E052904B3A}"/>
              </a:ext>
            </a:extLst>
          </p:cNvPr>
          <p:cNvSpPr/>
          <p:nvPr/>
        </p:nvSpPr>
        <p:spPr>
          <a:xfrm>
            <a:off x="-1" y="157977"/>
            <a:ext cx="12192000"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Avenir Next LT Pro" panose="020B0504020202020204" pitchFamily="34" charset="0"/>
                <a:cs typeface="Arial" panose="020B0604020202020204" pitchFamily="34" charset="0"/>
              </a:rPr>
              <a:t>Change Leadership Vision Council</a:t>
            </a:r>
          </a:p>
        </p:txBody>
      </p:sp>
      <p:sp>
        <p:nvSpPr>
          <p:cNvPr id="10" name="Rectangle 9">
            <a:extLst>
              <a:ext uri="{FF2B5EF4-FFF2-40B4-BE49-F238E27FC236}">
                <a16:creationId xmlns:a16="http://schemas.microsoft.com/office/drawing/2014/main" id="{87B1FCD8-798B-4738-8986-A53CFA9F7510}"/>
              </a:ext>
            </a:extLst>
          </p:cNvPr>
          <p:cNvSpPr/>
          <p:nvPr/>
        </p:nvSpPr>
        <p:spPr>
          <a:xfrm>
            <a:off x="-1" y="5701832"/>
            <a:ext cx="12192000" cy="1156168"/>
          </a:xfrm>
          <a:prstGeom prst="rect">
            <a:avLst/>
          </a:prstGeom>
          <a:solidFill>
            <a:srgbClr val="0062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useo Sans Rounded 700"/>
              <a:ea typeface="+mn-ea"/>
              <a:cs typeface="+mn-cs"/>
            </a:endParaRPr>
          </a:p>
        </p:txBody>
      </p:sp>
      <p:sp>
        <p:nvSpPr>
          <p:cNvPr id="11" name="Rectangle 10">
            <a:extLst>
              <a:ext uri="{FF2B5EF4-FFF2-40B4-BE49-F238E27FC236}">
                <a16:creationId xmlns:a16="http://schemas.microsoft.com/office/drawing/2014/main" id="{EFDADAF7-6CE6-458E-B018-0F851FD1CA36}"/>
              </a:ext>
            </a:extLst>
          </p:cNvPr>
          <p:cNvSpPr/>
          <p:nvPr/>
        </p:nvSpPr>
        <p:spPr>
          <a:xfrm>
            <a:off x="0" y="5566410"/>
            <a:ext cx="12191999" cy="1291590"/>
          </a:xfrm>
          <a:prstGeom prst="rect">
            <a:avLst/>
          </a:prstGeom>
        </p:spPr>
        <p:txBody>
          <a:bodyPr wrap="square" anchor="t" anchorCtr="0">
            <a:noAutofit/>
          </a:bodyPr>
          <a:lstStyle/>
          <a:p>
            <a:pPr marL="11430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3A591491-6BAD-42BF-8A70-3884DE656DB4}"/>
              </a:ext>
            </a:extLst>
          </p:cNvPr>
          <p:cNvSpPr txBox="1"/>
          <p:nvPr/>
        </p:nvSpPr>
        <p:spPr>
          <a:xfrm>
            <a:off x="1375411" y="6388047"/>
            <a:ext cx="7349489" cy="517070"/>
          </a:xfrm>
          <a:prstGeom prst="rect">
            <a:avLst/>
          </a:prstGeom>
          <a:noFill/>
        </p:spPr>
        <p:txBody>
          <a:bodyPr wrap="square" rtlCol="0" anchor="ctr" anchorCtr="0">
            <a:noAutofit/>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venir Next LT Pro" panose="020B0504020202020204" pitchFamily="34" charset="0"/>
                <a:cs typeface="Arial" panose="020B0604020202020204" pitchFamily="34" charset="0"/>
              </a:rPr>
              <a:t>CONTACT:  Kelli Soyer, MSW, LMSW, </a:t>
            </a:r>
            <a:r>
              <a:rPr kumimoji="0" lang="en-US" sz="1400" b="0" i="0" u="none" strike="noStrike" kern="1200" cap="none" spc="0" normalizeH="0" baseline="0" noProof="0" dirty="0">
                <a:ln>
                  <a:noFill/>
                </a:ln>
                <a:solidFill>
                  <a:prstClr val="white"/>
                </a:solidFill>
                <a:effectLst/>
                <a:uLnTx/>
                <a:uFillTx/>
                <a:latin typeface="Avenir Next LT Pro" panose="020B0504020202020204" pitchFamily="34" charset="0"/>
                <a:cs typeface="Arial" panose="020B0604020202020204" pitchFamily="34" charset="0"/>
              </a:rPr>
              <a:t>Associate Director, at </a:t>
            </a:r>
            <a:r>
              <a:rPr kumimoji="0" lang="en-US" sz="1400" b="0" i="0" u="none" strike="noStrike" kern="1200" cap="none" spc="0" normalizeH="0" baseline="0" noProof="0" dirty="0">
                <a:ln>
                  <a:noFill/>
                </a:ln>
                <a:solidFill>
                  <a:prstClr val="white"/>
                </a:solidFill>
                <a:effectLst/>
                <a:uLnTx/>
                <a:uFillTx/>
                <a:latin typeface="Avenir Next LT Pro" panose="020B05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kelli@iachild.org</a:t>
            </a:r>
            <a:endParaRPr kumimoji="0" lang="en-US" sz="1400" b="0" i="0" u="none" strike="noStrike" kern="1200" cap="none" spc="0" normalizeH="0" baseline="0" noProof="0" dirty="0">
              <a:ln>
                <a:noFill/>
              </a:ln>
              <a:solidFill>
                <a:prstClr val="white"/>
              </a:solidFill>
              <a:effectLst/>
              <a:uLnTx/>
              <a:uFillTx/>
              <a:latin typeface="Avenir Next LT Pro" panose="020B05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F75B41E8-1E62-4B8B-B12F-691EA2D6710E}"/>
              </a:ext>
            </a:extLst>
          </p:cNvPr>
          <p:cNvSpPr/>
          <p:nvPr/>
        </p:nvSpPr>
        <p:spPr>
          <a:xfrm>
            <a:off x="1375409" y="5776650"/>
            <a:ext cx="7292342" cy="611395"/>
          </a:xfrm>
          <a:prstGeom prst="rect">
            <a:avLst/>
          </a:prstGeom>
        </p:spPr>
        <p:txBody>
          <a:bodyPr wrap="square" anchor="ctr" anchorCtr="0">
            <a:noAutofit/>
          </a:bodyPr>
          <a:lstStyle/>
          <a:p>
            <a:pPr marL="11430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white"/>
                </a:solidFill>
                <a:effectLst/>
                <a:uLnTx/>
                <a:uFillTx/>
                <a:latin typeface="Avenir Next LT Pro" panose="020B0504020202020204" pitchFamily="34" charset="0"/>
                <a:cs typeface="Arial" panose="020B0604020202020204" pitchFamily="34" charset="0"/>
              </a:rPr>
              <a:t>This System Culture Shift proposal was drafted by the Change Leadership Vision Council, </a:t>
            </a:r>
            <a:br>
              <a:rPr kumimoji="0" lang="en-US" sz="1200" b="1" i="1" u="none" strike="noStrike" kern="1200" cap="none" spc="0" normalizeH="0" baseline="0" noProof="0" dirty="0">
                <a:ln>
                  <a:noFill/>
                </a:ln>
                <a:solidFill>
                  <a:prstClr val="white"/>
                </a:solidFill>
                <a:effectLst/>
                <a:uLnTx/>
                <a:uFillTx/>
                <a:latin typeface="Avenir Next LT Pro" panose="020B0504020202020204" pitchFamily="34" charset="0"/>
                <a:cs typeface="Arial" panose="020B0604020202020204" pitchFamily="34" charset="0"/>
              </a:rPr>
            </a:br>
            <a:r>
              <a:rPr kumimoji="0" lang="en-US" sz="1200" b="1" i="1" u="none" strike="noStrike" kern="1200" cap="none" spc="0" normalizeH="0" baseline="0" noProof="0" dirty="0">
                <a:ln>
                  <a:noFill/>
                </a:ln>
                <a:solidFill>
                  <a:prstClr val="white"/>
                </a:solidFill>
                <a:effectLst/>
                <a:uLnTx/>
                <a:uFillTx/>
                <a:latin typeface="Avenir Next LT Pro" panose="020B0504020202020204" pitchFamily="34" charset="0"/>
                <a:cs typeface="Arial" panose="020B0604020202020204" pitchFamily="34" charset="0"/>
              </a:rPr>
              <a:t>a public-private initiative convened by The Coalition for Family and Children Services in Iowa, funded by the Mid-Iowa Health Foundation.</a:t>
            </a:r>
          </a:p>
        </p:txBody>
      </p:sp>
      <p:cxnSp>
        <p:nvCxnSpPr>
          <p:cNvPr id="14" name="Straight Connector 13">
            <a:extLst>
              <a:ext uri="{FF2B5EF4-FFF2-40B4-BE49-F238E27FC236}">
                <a16:creationId xmlns:a16="http://schemas.microsoft.com/office/drawing/2014/main" id="{F41B0C2E-35D0-4047-A5B9-66E7FF505008}"/>
              </a:ext>
            </a:extLst>
          </p:cNvPr>
          <p:cNvCxnSpPr>
            <a:cxnSpLocks/>
          </p:cNvCxnSpPr>
          <p:nvPr/>
        </p:nvCxnSpPr>
        <p:spPr>
          <a:xfrm>
            <a:off x="1531324" y="6388046"/>
            <a:ext cx="713642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AC3F1276-3AF4-49A1-BAC6-8585C29D8890}"/>
              </a:ext>
            </a:extLst>
          </p:cNvPr>
          <p:cNvSpPr/>
          <p:nvPr/>
        </p:nvSpPr>
        <p:spPr>
          <a:xfrm>
            <a:off x="4426312" y="617917"/>
            <a:ext cx="3339376" cy="4770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006271"/>
                </a:solidFill>
                <a:effectLst/>
                <a:uLnTx/>
                <a:uFillTx/>
                <a:latin typeface="Arial" panose="020B0604020202020204" pitchFamily="34" charset="0"/>
                <a:ea typeface="+mn-ea"/>
                <a:cs typeface="Arial" panose="020B0604020202020204" pitchFamily="34" charset="0"/>
              </a:rPr>
              <a:t>System Culture Shift</a:t>
            </a:r>
            <a:endParaRPr kumimoji="0" lang="en-US" sz="2500" b="0" i="0" u="none" strike="noStrike" kern="1200" cap="none" spc="0" normalizeH="0" baseline="0" noProof="0" dirty="0">
              <a:ln>
                <a:noFill/>
              </a:ln>
              <a:solidFill>
                <a:srgbClr val="006271"/>
              </a:solidFill>
              <a:effectLst/>
              <a:uLnTx/>
              <a:uFillTx/>
              <a:latin typeface="Museo Sans Rounded 700"/>
              <a:ea typeface="+mn-ea"/>
              <a:cs typeface="+mn-cs"/>
            </a:endParaRPr>
          </a:p>
        </p:txBody>
      </p:sp>
      <p:pic>
        <p:nvPicPr>
          <p:cNvPr id="16" name="Picture 15" descr="Graphical user interface, application&#10;&#10;Description automatically generated">
            <a:extLst>
              <a:ext uri="{FF2B5EF4-FFF2-40B4-BE49-F238E27FC236}">
                <a16:creationId xmlns:a16="http://schemas.microsoft.com/office/drawing/2014/main" id="{E94E5E5E-20C8-48E0-94EB-1ADC177603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1777" y="5678197"/>
            <a:ext cx="3630222" cy="1188720"/>
          </a:xfrm>
          <a:prstGeom prst="rect">
            <a:avLst/>
          </a:prstGeom>
        </p:spPr>
      </p:pic>
    </p:spTree>
    <p:extLst>
      <p:ext uri="{BB962C8B-B14F-4D97-AF65-F5344CB8AC3E}">
        <p14:creationId xmlns:p14="http://schemas.microsoft.com/office/powerpoint/2010/main" val="4136789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BD017F4-14B6-471F-A877-790CE745B698}"/>
              </a:ext>
            </a:extLst>
          </p:cNvPr>
          <p:cNvGrpSpPr/>
          <p:nvPr/>
        </p:nvGrpSpPr>
        <p:grpSpPr>
          <a:xfrm>
            <a:off x="0" y="6511269"/>
            <a:ext cx="12212754" cy="474071"/>
            <a:chOff x="-28000" y="6622535"/>
            <a:chExt cx="12212754" cy="474071"/>
          </a:xfrm>
          <a:solidFill>
            <a:srgbClr val="006271"/>
          </a:solidFill>
        </p:grpSpPr>
        <p:sp>
          <p:nvSpPr>
            <p:cNvPr id="8" name="Rectangle 7">
              <a:extLst>
                <a:ext uri="{FF2B5EF4-FFF2-40B4-BE49-F238E27FC236}">
                  <a16:creationId xmlns:a16="http://schemas.microsoft.com/office/drawing/2014/main" id="{00669A35-201E-46DA-97D1-ECAE7B3506A7}"/>
                </a:ext>
              </a:extLst>
            </p:cNvPr>
            <p:cNvSpPr/>
            <p:nvPr/>
          </p:nvSpPr>
          <p:spPr>
            <a:xfrm>
              <a:off x="-28000" y="6622535"/>
              <a:ext cx="4059936" cy="4740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233AEEE-D6D3-48A4-8FCC-6716FBEEE783}"/>
                </a:ext>
              </a:extLst>
            </p:cNvPr>
            <p:cNvSpPr/>
            <p:nvPr/>
          </p:nvSpPr>
          <p:spPr>
            <a:xfrm>
              <a:off x="4051204" y="6622535"/>
              <a:ext cx="4059936" cy="474071"/>
            </a:xfrm>
            <a:prstGeom prst="rect">
              <a:avLst/>
            </a:prstGeom>
            <a:solidFill>
              <a:srgbClr val="70A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99058A-9DDA-4966-9D84-7DB5E19DCAD4}"/>
                </a:ext>
              </a:extLst>
            </p:cNvPr>
            <p:cNvSpPr/>
            <p:nvPr/>
          </p:nvSpPr>
          <p:spPr>
            <a:xfrm>
              <a:off x="8124818" y="6622535"/>
              <a:ext cx="4059936" cy="474071"/>
            </a:xfrm>
            <a:prstGeom prst="rect">
              <a:avLst/>
            </a:prstGeom>
            <a:solidFill>
              <a:srgbClr val="73C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B2BBDE8E-6A9F-4A2B-B716-38F8084C5C4D}"/>
              </a:ext>
            </a:extLst>
          </p:cNvPr>
          <p:cNvSpPr txBox="1"/>
          <p:nvPr/>
        </p:nvSpPr>
        <p:spPr>
          <a:xfrm>
            <a:off x="246600" y="350839"/>
            <a:ext cx="11089057" cy="2246769"/>
          </a:xfrm>
          <a:prstGeom prst="rect">
            <a:avLst/>
          </a:prstGeom>
          <a:noFill/>
        </p:spPr>
        <p:txBody>
          <a:bodyPr wrap="square" rtlCol="0">
            <a:spAutoFit/>
          </a:bodyPr>
          <a:lstStyle/>
          <a:p>
            <a:r>
              <a:rPr lang="en-US" sz="2800" dirty="0">
                <a:solidFill>
                  <a:srgbClr val="006271"/>
                </a:solidFill>
              </a:rPr>
              <a:t>What will it take to ensure all Iowa children and families are safe, secure, healthy and well in their communities? </a:t>
            </a:r>
          </a:p>
          <a:p>
            <a:endParaRPr lang="en-US" sz="2800" dirty="0">
              <a:solidFill>
                <a:srgbClr val="006271"/>
              </a:solidFill>
            </a:endParaRPr>
          </a:p>
          <a:p>
            <a:r>
              <a:rPr lang="en-US" sz="2800" dirty="0">
                <a:solidFill>
                  <a:srgbClr val="006271"/>
                </a:solidFill>
              </a:rPr>
              <a:t>What will it take to stabilize families in their communities so that children do not need to enter out-of-home care? </a:t>
            </a:r>
          </a:p>
        </p:txBody>
      </p:sp>
      <p:sp>
        <p:nvSpPr>
          <p:cNvPr id="3" name="TextBox 2">
            <a:extLst>
              <a:ext uri="{FF2B5EF4-FFF2-40B4-BE49-F238E27FC236}">
                <a16:creationId xmlns:a16="http://schemas.microsoft.com/office/drawing/2014/main" id="{7CC154DF-F08F-4301-AC4F-34EF9274F87E}"/>
              </a:ext>
            </a:extLst>
          </p:cNvPr>
          <p:cNvSpPr txBox="1"/>
          <p:nvPr/>
        </p:nvSpPr>
        <p:spPr>
          <a:xfrm>
            <a:off x="246600" y="3074662"/>
            <a:ext cx="11620903" cy="1631216"/>
          </a:xfrm>
          <a:prstGeom prst="rect">
            <a:avLst/>
          </a:prstGeom>
          <a:noFill/>
        </p:spPr>
        <p:txBody>
          <a:bodyPr wrap="square" rtlCol="0">
            <a:spAutoFit/>
          </a:bodyPr>
          <a:lstStyle/>
          <a:p>
            <a:r>
              <a:rPr lang="en-US" sz="2400" b="0" dirty="0">
                <a:latin typeface="Calibri" panose="020F0502020204030204" pitchFamily="34" charset="0"/>
                <a:cs typeface="Calibri" panose="020F0502020204030204" pitchFamily="34" charset="0"/>
              </a:rPr>
              <a:t>If we shift our thinking from how to protect children from families that are in crisis to creating societal conditions that equitably protect and strengthen families, then we will be closer to being a source of prevention. </a:t>
            </a:r>
          </a:p>
          <a:p>
            <a:br>
              <a:rPr lang="en-US" sz="1400" dirty="0"/>
            </a:br>
            <a:endParaRPr lang="en-US" sz="1400" dirty="0"/>
          </a:p>
        </p:txBody>
      </p:sp>
      <p:sp>
        <p:nvSpPr>
          <p:cNvPr id="11" name="TextBox 10">
            <a:extLst>
              <a:ext uri="{FF2B5EF4-FFF2-40B4-BE49-F238E27FC236}">
                <a16:creationId xmlns:a16="http://schemas.microsoft.com/office/drawing/2014/main" id="{EA2E8AB7-8A9A-4B94-A184-91B069EAD4FA}"/>
              </a:ext>
            </a:extLst>
          </p:cNvPr>
          <p:cNvSpPr txBox="1"/>
          <p:nvPr/>
        </p:nvSpPr>
        <p:spPr>
          <a:xfrm>
            <a:off x="246599" y="4654466"/>
            <a:ext cx="11620903" cy="1384995"/>
          </a:xfrm>
          <a:prstGeom prst="rect">
            <a:avLst/>
          </a:prstGeom>
          <a:noFill/>
        </p:spPr>
        <p:txBody>
          <a:bodyPr wrap="square" rtlCol="0">
            <a:spAutoFit/>
          </a:bodyPr>
          <a:lstStyle/>
          <a:p>
            <a:pPr lvl="2"/>
            <a:r>
              <a:rPr lang="en-US" sz="2800" b="0" i="1" dirty="0">
                <a:solidFill>
                  <a:srgbClr val="70A94F"/>
                </a:solidFill>
                <a:latin typeface="Calibri" panose="020F0502020204030204" pitchFamily="34" charset="0"/>
                <a:cs typeface="Calibri" panose="020F0502020204030204" pitchFamily="34" charset="0"/>
              </a:rPr>
              <a:t>“Stop saving us from our families. Save our families FOR us!” </a:t>
            </a:r>
          </a:p>
          <a:p>
            <a:pPr lvl="2"/>
            <a:r>
              <a:rPr lang="en-US" sz="2800" b="0" i="1" dirty="0">
                <a:solidFill>
                  <a:srgbClr val="70A94F"/>
                </a:solidFill>
                <a:latin typeface="Calibri" panose="020F0502020204030204" pitchFamily="34" charset="0"/>
                <a:cs typeface="Calibri" panose="020F0502020204030204" pitchFamily="34" charset="0"/>
              </a:rPr>
              <a:t>– A youth in foster care</a:t>
            </a:r>
          </a:p>
          <a:p>
            <a:br>
              <a:rPr lang="en-US" sz="1400" dirty="0"/>
            </a:br>
            <a:endParaRPr lang="en-US" sz="1400" dirty="0"/>
          </a:p>
        </p:txBody>
      </p:sp>
    </p:spTree>
    <p:extLst>
      <p:ext uri="{BB962C8B-B14F-4D97-AF65-F5344CB8AC3E}">
        <p14:creationId xmlns:p14="http://schemas.microsoft.com/office/powerpoint/2010/main" val="23133403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BD017F4-14B6-471F-A877-790CE745B698}"/>
              </a:ext>
            </a:extLst>
          </p:cNvPr>
          <p:cNvGrpSpPr/>
          <p:nvPr/>
        </p:nvGrpSpPr>
        <p:grpSpPr>
          <a:xfrm>
            <a:off x="0" y="6511269"/>
            <a:ext cx="12212754" cy="474071"/>
            <a:chOff x="-28000" y="6622535"/>
            <a:chExt cx="12212754" cy="474071"/>
          </a:xfrm>
          <a:solidFill>
            <a:srgbClr val="006271"/>
          </a:solidFill>
        </p:grpSpPr>
        <p:sp>
          <p:nvSpPr>
            <p:cNvPr id="8" name="Rectangle 7">
              <a:extLst>
                <a:ext uri="{FF2B5EF4-FFF2-40B4-BE49-F238E27FC236}">
                  <a16:creationId xmlns:a16="http://schemas.microsoft.com/office/drawing/2014/main" id="{00669A35-201E-46DA-97D1-ECAE7B3506A7}"/>
                </a:ext>
              </a:extLst>
            </p:cNvPr>
            <p:cNvSpPr/>
            <p:nvPr/>
          </p:nvSpPr>
          <p:spPr>
            <a:xfrm>
              <a:off x="-28000" y="6622535"/>
              <a:ext cx="4059936" cy="4740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233AEEE-D6D3-48A4-8FCC-6716FBEEE783}"/>
                </a:ext>
              </a:extLst>
            </p:cNvPr>
            <p:cNvSpPr/>
            <p:nvPr/>
          </p:nvSpPr>
          <p:spPr>
            <a:xfrm>
              <a:off x="4051204" y="6622535"/>
              <a:ext cx="4059936" cy="474071"/>
            </a:xfrm>
            <a:prstGeom prst="rect">
              <a:avLst/>
            </a:prstGeom>
            <a:solidFill>
              <a:srgbClr val="70A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99058A-9DDA-4966-9D84-7DB5E19DCAD4}"/>
                </a:ext>
              </a:extLst>
            </p:cNvPr>
            <p:cNvSpPr/>
            <p:nvPr/>
          </p:nvSpPr>
          <p:spPr>
            <a:xfrm>
              <a:off x="8124818" y="6622535"/>
              <a:ext cx="4059936" cy="474071"/>
            </a:xfrm>
            <a:prstGeom prst="rect">
              <a:avLst/>
            </a:prstGeom>
            <a:solidFill>
              <a:srgbClr val="73C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B2BBDE8E-6A9F-4A2B-B716-38F8084C5C4D}"/>
              </a:ext>
            </a:extLst>
          </p:cNvPr>
          <p:cNvSpPr txBox="1"/>
          <p:nvPr/>
        </p:nvSpPr>
        <p:spPr>
          <a:xfrm>
            <a:off x="275628" y="215164"/>
            <a:ext cx="4237314" cy="369332"/>
          </a:xfrm>
          <a:prstGeom prst="rect">
            <a:avLst/>
          </a:prstGeom>
          <a:noFill/>
        </p:spPr>
        <p:txBody>
          <a:bodyPr wrap="none" rtlCol="0">
            <a:spAutoFit/>
          </a:bodyPr>
          <a:lstStyle/>
          <a:p>
            <a:r>
              <a:rPr lang="en-US" dirty="0"/>
              <a:t>The Iowa Change Leadership Vision Council</a:t>
            </a:r>
          </a:p>
        </p:txBody>
      </p:sp>
      <p:sp>
        <p:nvSpPr>
          <p:cNvPr id="3" name="TextBox 2">
            <a:extLst>
              <a:ext uri="{FF2B5EF4-FFF2-40B4-BE49-F238E27FC236}">
                <a16:creationId xmlns:a16="http://schemas.microsoft.com/office/drawing/2014/main" id="{7CC154DF-F08F-4301-AC4F-34EF9274F87E}"/>
              </a:ext>
            </a:extLst>
          </p:cNvPr>
          <p:cNvSpPr txBox="1"/>
          <p:nvPr/>
        </p:nvSpPr>
        <p:spPr>
          <a:xfrm>
            <a:off x="275628" y="584496"/>
            <a:ext cx="11620903" cy="6637715"/>
          </a:xfrm>
          <a:prstGeom prst="rect">
            <a:avLst/>
          </a:prstGeom>
          <a:noFill/>
        </p:spPr>
        <p:txBody>
          <a:bodyPr wrap="square" rtlCol="0">
            <a:spAutoFit/>
          </a:bodyPr>
          <a:lstStyle/>
          <a:p>
            <a:pPr marL="0" marR="0">
              <a:spcBef>
                <a:spcPts val="0"/>
              </a:spcBef>
              <a:spcAft>
                <a:spcPts val="6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Iowans are supportive of strong families and communities. It shows in data about our state. Iowa’s rank as #3 in a national Opportunity Index suggests that most Iowans can rely on the foundational building blocks of employment, education and learning opportunities, physical, mental and behavioral health care, homes in thriving neighborhoods, enough food for an active, healthy life, and vibrant communities. </a:t>
            </a:r>
          </a:p>
          <a:p>
            <a:pPr marL="0" marR="0">
              <a:spcBef>
                <a:spcPts val="0"/>
              </a:spcBef>
              <a:spcAft>
                <a:spcPts val="600"/>
              </a:spcAft>
            </a:pPr>
            <a:br>
              <a:rPr lang="en-US" sz="1400" dirty="0">
                <a:effectLst/>
                <a:latin typeface="Calibri" panose="020F0502020204030204" pitchFamily="34" charset="0"/>
                <a:ea typeface="Calibri" panose="020F0502020204030204" pitchFamily="34" charset="0"/>
                <a:cs typeface="Times New Roman" panose="02020603050405020304" pitchFamily="18" charset="0"/>
              </a:rPr>
            </a:br>
            <a:r>
              <a:rPr lang="en-US" sz="1400" dirty="0">
                <a:effectLst/>
                <a:latin typeface="Calibri" panose="020F0502020204030204" pitchFamily="34" charset="0"/>
                <a:ea typeface="Calibri" panose="020F0502020204030204" pitchFamily="34" charset="0"/>
                <a:cs typeface="Times New Roman" panose="02020603050405020304" pitchFamily="18" charset="0"/>
              </a:rPr>
              <a:t>The Iowa Change Leadership Vision Council, sponsored by the Mid-Iowa Health Foundation as a project of the Coalition of Family and Children’s Services in Iowa, seeks to align the collective efforts of organizations, government, and communities to help Iowa do even better for families and children. A public-private partnership of leaders working every day with the families who collide with structural inequities in their lives and where they live, the Vision Council studied how to build up the right kinds of supports so that more of our children and families thrive. Our vision is that “all Iowa children and families are safe, secure, healthy and well in their communities.”</a:t>
            </a:r>
          </a:p>
          <a:p>
            <a:pPr marL="0" marR="0">
              <a:spcBef>
                <a:spcPts val="0"/>
              </a:spcBef>
              <a:spcAft>
                <a:spcPts val="600"/>
              </a:spcAft>
            </a:pPr>
            <a:br>
              <a:rPr lang="en-US" sz="1400" dirty="0">
                <a:effectLst/>
                <a:latin typeface="Calibri" panose="020F0502020204030204" pitchFamily="34" charset="0"/>
                <a:ea typeface="Calibri" panose="020F0502020204030204" pitchFamily="34" charset="0"/>
                <a:cs typeface="Times New Roman" panose="02020603050405020304" pitchFamily="18" charset="0"/>
              </a:rPr>
            </a:br>
            <a:r>
              <a:rPr lang="en-US" sz="1400" dirty="0">
                <a:effectLst/>
                <a:latin typeface="Calibri" panose="020F0502020204030204" pitchFamily="34" charset="0"/>
                <a:ea typeface="Calibri" panose="020F0502020204030204" pitchFamily="34" charset="0"/>
                <a:cs typeface="Times New Roman" panose="02020603050405020304" pitchFamily="18" charset="0"/>
              </a:rPr>
              <a:t>We know that when a foundational building block is missing or crumbling out from under a family, stress levels rise. Most families live with supports that equip them to recover from mild pressures, like temporary job loss or a recoverable illness. But overwhelming stress from limited access to an adequate array and availability of jobs, insufficient or incomplete education, unsafe living conditions, disconnection from health care coverage and access, and weakened neighborhoods, can keep children and families from achieving their full potential.</a:t>
            </a:r>
          </a:p>
          <a:p>
            <a:pPr marL="0" marR="0">
              <a:spcBef>
                <a:spcPts val="0"/>
              </a:spcBef>
              <a:spcAft>
                <a:spcPts val="600"/>
              </a:spcAft>
            </a:pPr>
            <a:br>
              <a:rPr lang="en-US" sz="1400" dirty="0">
                <a:effectLst/>
                <a:latin typeface="Calibri" panose="020F0502020204030204" pitchFamily="34" charset="0"/>
                <a:ea typeface="Calibri" panose="020F0502020204030204" pitchFamily="34" charset="0"/>
                <a:cs typeface="Times New Roman" panose="02020603050405020304" pitchFamily="18" charset="0"/>
              </a:rPr>
            </a:br>
            <a:r>
              <a:rPr lang="en-US" sz="1400" dirty="0">
                <a:effectLst/>
                <a:latin typeface="Calibri" panose="020F0502020204030204" pitchFamily="34" charset="0"/>
                <a:ea typeface="Calibri" panose="020F0502020204030204" pitchFamily="34" charset="0"/>
                <a:cs typeface="Times New Roman" panose="02020603050405020304" pitchFamily="18" charset="0"/>
              </a:rPr>
              <a:t>Because we are a community of leaders interacting daily with Iowa’s children and families who are living with shaky foundations, we can see that there are pressures that cause stressful situations, which can lead to child maltreatment. In most cases, we observe that children who have experienced maltreatment are in situations where multiple pressures are co-occurring. After a deep review of data and research, the Vision Council believes that too many Iowa families are living and working within structural inequities that actively build up pressure in their homes. When it builds too high, children can become the victims of harm that will impact their development and opportunities for the rest of their lives. These high-pressure situations, and the harm that can result, are often preventable.</a:t>
            </a:r>
          </a:p>
          <a:p>
            <a:pPr marL="0" marR="0">
              <a:spcBef>
                <a:spcPts val="0"/>
              </a:spcBef>
              <a:spcAft>
                <a:spcPts val="600"/>
              </a:spcAft>
            </a:pPr>
            <a:br>
              <a:rPr lang="en-US" sz="1400" dirty="0">
                <a:effectLst/>
                <a:latin typeface="Calibri" panose="020F0502020204030204" pitchFamily="34" charset="0"/>
                <a:ea typeface="Calibri" panose="020F0502020204030204" pitchFamily="34" charset="0"/>
                <a:cs typeface="Times New Roman" panose="02020603050405020304" pitchFamily="18" charset="0"/>
              </a:rPr>
            </a:br>
            <a:r>
              <a:rPr lang="en-US" sz="1400" dirty="0">
                <a:effectLst/>
                <a:latin typeface="Calibri" panose="020F0502020204030204" pitchFamily="34" charset="0"/>
                <a:ea typeface="Calibri" panose="020F0502020204030204" pitchFamily="34" charset="0"/>
                <a:cs typeface="Times New Roman" panose="02020603050405020304" pitchFamily="18" charset="0"/>
              </a:rPr>
              <a:t>Structural inequities occur when situations and systems, and the decisions and policies that impact them, are not designed to ensure success. The Vision Council is focusing our strategies and advocacy on addressing structural inequities, ensuring instrumental supports are there when families need them to re-build their strength, and cultivating protective factors in individuals, families, communities and systems. We know our work builds on Iowan’s strong commitment to child, family and community well-being. </a:t>
            </a:r>
          </a:p>
          <a:p>
            <a:br>
              <a:rPr lang="en-US" sz="1400" dirty="0"/>
            </a:br>
            <a:endParaRPr lang="en-US" sz="1400" dirty="0"/>
          </a:p>
        </p:txBody>
      </p:sp>
      <p:sp>
        <p:nvSpPr>
          <p:cNvPr id="4" name="TextBox 3">
            <a:extLst>
              <a:ext uri="{FF2B5EF4-FFF2-40B4-BE49-F238E27FC236}">
                <a16:creationId xmlns:a16="http://schemas.microsoft.com/office/drawing/2014/main" id="{BB7C3D88-374C-4CA1-A383-820FFD0781C5}"/>
              </a:ext>
            </a:extLst>
          </p:cNvPr>
          <p:cNvSpPr txBox="1"/>
          <p:nvPr/>
        </p:nvSpPr>
        <p:spPr>
          <a:xfrm>
            <a:off x="9455284" y="215164"/>
            <a:ext cx="966931" cy="369332"/>
          </a:xfrm>
          <a:prstGeom prst="rect">
            <a:avLst/>
          </a:prstGeom>
          <a:noFill/>
        </p:spPr>
        <p:txBody>
          <a:bodyPr wrap="none" rtlCol="0">
            <a:spAutoFit/>
          </a:bodyPr>
          <a:lstStyle/>
          <a:p>
            <a:r>
              <a:rPr lang="en-US" b="1" dirty="0">
                <a:solidFill>
                  <a:srgbClr val="006271"/>
                </a:solidFill>
              </a:rPr>
              <a:t>DRAFT</a:t>
            </a:r>
          </a:p>
        </p:txBody>
      </p:sp>
    </p:spTree>
    <p:extLst>
      <p:ext uri="{BB962C8B-B14F-4D97-AF65-F5344CB8AC3E}">
        <p14:creationId xmlns:p14="http://schemas.microsoft.com/office/powerpoint/2010/main" val="7130618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BD017F4-14B6-471F-A877-790CE745B698}"/>
              </a:ext>
            </a:extLst>
          </p:cNvPr>
          <p:cNvGrpSpPr/>
          <p:nvPr/>
        </p:nvGrpSpPr>
        <p:grpSpPr>
          <a:xfrm>
            <a:off x="0" y="6511269"/>
            <a:ext cx="12212754" cy="474071"/>
            <a:chOff x="-28000" y="6622535"/>
            <a:chExt cx="12212754" cy="474071"/>
          </a:xfrm>
          <a:solidFill>
            <a:srgbClr val="006271"/>
          </a:solidFill>
        </p:grpSpPr>
        <p:sp>
          <p:nvSpPr>
            <p:cNvPr id="8" name="Rectangle 7">
              <a:extLst>
                <a:ext uri="{FF2B5EF4-FFF2-40B4-BE49-F238E27FC236}">
                  <a16:creationId xmlns:a16="http://schemas.microsoft.com/office/drawing/2014/main" id="{00669A35-201E-46DA-97D1-ECAE7B3506A7}"/>
                </a:ext>
              </a:extLst>
            </p:cNvPr>
            <p:cNvSpPr/>
            <p:nvPr/>
          </p:nvSpPr>
          <p:spPr>
            <a:xfrm>
              <a:off x="-28000" y="6622535"/>
              <a:ext cx="4059936" cy="4740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233AEEE-D6D3-48A4-8FCC-6716FBEEE783}"/>
                </a:ext>
              </a:extLst>
            </p:cNvPr>
            <p:cNvSpPr/>
            <p:nvPr/>
          </p:nvSpPr>
          <p:spPr>
            <a:xfrm>
              <a:off x="4051204" y="6622535"/>
              <a:ext cx="4059936" cy="474071"/>
            </a:xfrm>
            <a:prstGeom prst="rect">
              <a:avLst/>
            </a:prstGeom>
            <a:solidFill>
              <a:srgbClr val="70A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99058A-9DDA-4966-9D84-7DB5E19DCAD4}"/>
                </a:ext>
              </a:extLst>
            </p:cNvPr>
            <p:cNvSpPr/>
            <p:nvPr/>
          </p:nvSpPr>
          <p:spPr>
            <a:xfrm>
              <a:off x="8124818" y="6622535"/>
              <a:ext cx="4059936" cy="474071"/>
            </a:xfrm>
            <a:prstGeom prst="rect">
              <a:avLst/>
            </a:prstGeom>
            <a:solidFill>
              <a:srgbClr val="73C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5C0A9AE5-A872-4F7D-B30B-4D1EDA0A32EF}"/>
              </a:ext>
            </a:extLst>
          </p:cNvPr>
          <p:cNvSpPr txBox="1"/>
          <p:nvPr/>
        </p:nvSpPr>
        <p:spPr>
          <a:xfrm>
            <a:off x="630936" y="152486"/>
            <a:ext cx="11045952" cy="923330"/>
          </a:xfrm>
          <a:prstGeom prst="rect">
            <a:avLst/>
          </a:prstGeom>
          <a:noFill/>
        </p:spPr>
        <p:txBody>
          <a:bodyPr wrap="square" rtlCol="0">
            <a:spAutoFit/>
          </a:bodyPr>
          <a:lstStyle/>
          <a:p>
            <a:r>
              <a:rPr lang="en-US" b="1" dirty="0"/>
              <a:t>Indicators relevant to the Vision Council’s North Star Outcome </a:t>
            </a:r>
            <a:r>
              <a:rPr lang="en-US" dirty="0"/>
              <a:t>(Structural Inequities)</a:t>
            </a:r>
          </a:p>
          <a:p>
            <a:r>
              <a:rPr lang="en-US" dirty="0"/>
              <a:t>“Iowa families and children are safe, secure, healthy and well in their communities.” </a:t>
            </a:r>
          </a:p>
          <a:p>
            <a:endParaRPr lang="en-US" dirty="0"/>
          </a:p>
        </p:txBody>
      </p:sp>
      <p:graphicFrame>
        <p:nvGraphicFramePr>
          <p:cNvPr id="3" name="Table 3">
            <a:extLst>
              <a:ext uri="{FF2B5EF4-FFF2-40B4-BE49-F238E27FC236}">
                <a16:creationId xmlns:a16="http://schemas.microsoft.com/office/drawing/2014/main" id="{E059202E-D345-4564-AEED-01C43B557081}"/>
              </a:ext>
            </a:extLst>
          </p:cNvPr>
          <p:cNvGraphicFramePr>
            <a:graphicFrameLocks noGrp="1"/>
          </p:cNvGraphicFramePr>
          <p:nvPr>
            <p:extLst>
              <p:ext uri="{D42A27DB-BD31-4B8C-83A1-F6EECF244321}">
                <p14:modId xmlns:p14="http://schemas.microsoft.com/office/powerpoint/2010/main" val="931206414"/>
              </p:ext>
            </p:extLst>
          </p:nvPr>
        </p:nvGraphicFramePr>
        <p:xfrm>
          <a:off x="630936" y="1173480"/>
          <a:ext cx="10669017" cy="5085080"/>
        </p:xfrm>
        <a:graphic>
          <a:graphicData uri="http://schemas.openxmlformats.org/drawingml/2006/table">
            <a:tbl>
              <a:tblPr firstRow="1" bandRow="1">
                <a:tableStyleId>{5C22544A-7EE6-4342-B048-85BDC9FD1C3A}</a:tableStyleId>
              </a:tblPr>
              <a:tblGrid>
                <a:gridCol w="2862072">
                  <a:extLst>
                    <a:ext uri="{9D8B030D-6E8A-4147-A177-3AD203B41FA5}">
                      <a16:colId xmlns:a16="http://schemas.microsoft.com/office/drawing/2014/main" val="3006095799"/>
                    </a:ext>
                  </a:extLst>
                </a:gridCol>
                <a:gridCol w="4250606">
                  <a:extLst>
                    <a:ext uri="{9D8B030D-6E8A-4147-A177-3AD203B41FA5}">
                      <a16:colId xmlns:a16="http://schemas.microsoft.com/office/drawing/2014/main" val="3898133488"/>
                    </a:ext>
                  </a:extLst>
                </a:gridCol>
                <a:gridCol w="3556339">
                  <a:extLst>
                    <a:ext uri="{9D8B030D-6E8A-4147-A177-3AD203B41FA5}">
                      <a16:colId xmlns:a16="http://schemas.microsoft.com/office/drawing/2014/main" val="728064142"/>
                    </a:ext>
                  </a:extLst>
                </a:gridCol>
              </a:tblGrid>
              <a:tr h="370840">
                <a:tc>
                  <a:txBody>
                    <a:bodyPr/>
                    <a:lstStyle/>
                    <a:p>
                      <a:r>
                        <a:rPr lang="en-US" dirty="0"/>
                        <a:t>Indicators</a:t>
                      </a:r>
                    </a:p>
                  </a:txBody>
                  <a:tcPr>
                    <a:solidFill>
                      <a:srgbClr val="73C3D5"/>
                    </a:solidFill>
                  </a:tcPr>
                </a:tc>
                <a:tc>
                  <a:txBody>
                    <a:bodyPr/>
                    <a:lstStyle/>
                    <a:p>
                      <a:r>
                        <a:rPr lang="en-US" dirty="0"/>
                        <a:t>Measure/Source</a:t>
                      </a:r>
                    </a:p>
                  </a:txBody>
                  <a:tcPr>
                    <a:solidFill>
                      <a:srgbClr val="73C3D5"/>
                    </a:solidFill>
                  </a:tcPr>
                </a:tc>
                <a:tc>
                  <a:txBody>
                    <a:bodyPr/>
                    <a:lstStyle/>
                    <a:p>
                      <a:r>
                        <a:rPr lang="en-US" dirty="0"/>
                        <a:t>Note</a:t>
                      </a:r>
                    </a:p>
                  </a:txBody>
                  <a:tcPr>
                    <a:solidFill>
                      <a:srgbClr val="73C3D5"/>
                    </a:solidFill>
                  </a:tcPr>
                </a:tc>
                <a:extLst>
                  <a:ext uri="{0D108BD9-81ED-4DB2-BD59-A6C34878D82A}">
                    <a16:rowId xmlns:a16="http://schemas.microsoft.com/office/drawing/2014/main" val="3534292607"/>
                  </a:ext>
                </a:extLst>
              </a:tr>
              <a:tr h="370840">
                <a:tc>
                  <a:txBody>
                    <a:bodyPr/>
                    <a:lstStyle/>
                    <a:p>
                      <a:r>
                        <a:rPr lang="en-US" sz="1400" dirty="0"/>
                        <a:t>Principal Issue: Concentrated Community Disadvantage (CCD)</a:t>
                      </a:r>
                    </a:p>
                    <a:p>
                      <a:endParaRPr lang="en-US" sz="1400" dirty="0"/>
                    </a:p>
                  </a:txBody>
                  <a:tcPr>
                    <a:noFill/>
                  </a:tcPr>
                </a:tc>
                <a:tc>
                  <a:txBody>
                    <a:bodyPr/>
                    <a:lstStyle/>
                    <a:p>
                      <a:endParaRPr lang="en-US" sz="1400" dirty="0"/>
                    </a:p>
                  </a:txBody>
                  <a:tcPr>
                    <a:noFill/>
                  </a:tcPr>
                </a:tc>
                <a:tc>
                  <a:txBody>
                    <a:bodyPr/>
                    <a:lstStyle/>
                    <a:p>
                      <a:endParaRPr lang="en-US" sz="1400" dirty="0"/>
                    </a:p>
                  </a:txBody>
                  <a:tcPr>
                    <a:noFill/>
                  </a:tcPr>
                </a:tc>
                <a:extLst>
                  <a:ext uri="{0D108BD9-81ED-4DB2-BD59-A6C34878D82A}">
                    <a16:rowId xmlns:a16="http://schemas.microsoft.com/office/drawing/2014/main" val="3041271989"/>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highlight>
                            <a:srgbClr val="FFFF00"/>
                          </a:highlight>
                        </a:rPr>
                        <a:t>Financial Security</a:t>
                      </a:r>
                    </a:p>
                    <a:p>
                      <a:pPr algn="r"/>
                      <a:endParaRPr lang="en-US" sz="1400" dirty="0"/>
                    </a:p>
                  </a:txBody>
                  <a:tcPr>
                    <a:noFill/>
                  </a:tcPr>
                </a:tc>
                <a:tc>
                  <a:txBody>
                    <a:bodyPr/>
                    <a:lstStyle/>
                    <a:p>
                      <a:r>
                        <a:rPr lang="en-US" sz="1400" dirty="0"/>
                        <a:t>Child poverty</a:t>
                      </a:r>
                    </a:p>
                    <a:p>
                      <a:r>
                        <a:rPr lang="en-US" sz="1400" dirty="0"/>
                        <a:t>Unemployment</a:t>
                      </a: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Concentrated Community Disadvantage (CCD); correlated with child maltreatment</a:t>
                      </a:r>
                    </a:p>
                  </a:txBody>
                  <a:tcPr>
                    <a:noFill/>
                  </a:tcPr>
                </a:tc>
                <a:extLst>
                  <a:ext uri="{0D108BD9-81ED-4DB2-BD59-A6C34878D82A}">
                    <a16:rowId xmlns:a16="http://schemas.microsoft.com/office/drawing/2014/main" val="3887840915"/>
                  </a:ext>
                </a:extLst>
              </a:tr>
              <a:tr h="370840">
                <a:tc>
                  <a:txBody>
                    <a:bodyPr/>
                    <a:lstStyle/>
                    <a:p>
                      <a:pPr algn="r"/>
                      <a:r>
                        <a:rPr lang="en-US" sz="1400" dirty="0"/>
                        <a:t>Parental education attainment</a:t>
                      </a:r>
                    </a:p>
                  </a:txBody>
                  <a:tcPr>
                    <a:noFill/>
                  </a:tcPr>
                </a:tc>
                <a:tc>
                  <a:txBody>
                    <a:bodyPr/>
                    <a:lstStyle/>
                    <a:p>
                      <a:r>
                        <a:rPr lang="en-US" sz="1400" dirty="0"/>
                        <a:t>Adults with a high school diploma (county level)</a:t>
                      </a:r>
                    </a:p>
                  </a:txBody>
                  <a:tcPr>
                    <a:noFill/>
                  </a:tcPr>
                </a:tc>
                <a:tc>
                  <a:txBody>
                    <a:bodyPr/>
                    <a:lstStyle/>
                    <a:p>
                      <a:r>
                        <a:rPr lang="en-US" sz="1400" dirty="0"/>
                        <a:t>Correlated with child maltreatment</a:t>
                      </a:r>
                    </a:p>
                  </a:txBody>
                  <a:tcPr>
                    <a:noFill/>
                  </a:tcPr>
                </a:tc>
                <a:extLst>
                  <a:ext uri="{0D108BD9-81ED-4DB2-BD59-A6C34878D82A}">
                    <a16:rowId xmlns:a16="http://schemas.microsoft.com/office/drawing/2014/main" val="3650484762"/>
                  </a:ext>
                </a:extLst>
              </a:tr>
              <a:tr h="370840">
                <a:tc>
                  <a:txBody>
                    <a:bodyPr/>
                    <a:lstStyle/>
                    <a:p>
                      <a:pPr algn="r"/>
                      <a:r>
                        <a:rPr lang="en-US" sz="1400" dirty="0">
                          <a:highlight>
                            <a:srgbClr val="FFFF00"/>
                          </a:highlight>
                        </a:rPr>
                        <a:t>Housing instability</a:t>
                      </a:r>
                    </a:p>
                  </a:txBody>
                  <a:tcPr>
                    <a:noFill/>
                  </a:tcPr>
                </a:tc>
                <a:tc>
                  <a:txBody>
                    <a:bodyPr/>
                    <a:lstStyle/>
                    <a:p>
                      <a:r>
                        <a:rPr lang="en-US" sz="1400" dirty="0"/>
                        <a:t>Severe housing problems (county level)</a:t>
                      </a:r>
                    </a:p>
                  </a:txBody>
                  <a:tcPr>
                    <a:noFill/>
                  </a:tcPr>
                </a:tc>
                <a:tc>
                  <a:txBody>
                    <a:bodyPr/>
                    <a:lstStyle/>
                    <a:p>
                      <a:r>
                        <a:rPr lang="en-US" sz="1400" dirty="0"/>
                        <a:t>CCD; Correlated with child maltreatment</a:t>
                      </a:r>
                    </a:p>
                  </a:txBody>
                  <a:tcPr>
                    <a:noFill/>
                  </a:tcPr>
                </a:tc>
                <a:extLst>
                  <a:ext uri="{0D108BD9-81ED-4DB2-BD59-A6C34878D82A}">
                    <a16:rowId xmlns:a16="http://schemas.microsoft.com/office/drawing/2014/main" val="2920370274"/>
                  </a:ext>
                </a:extLst>
              </a:tr>
              <a:tr h="370840">
                <a:tc>
                  <a:txBody>
                    <a:bodyPr/>
                    <a:lstStyle/>
                    <a:p>
                      <a:pPr algn="r"/>
                      <a:r>
                        <a:rPr lang="en-US" sz="1400" dirty="0"/>
                        <a:t>Food insecurity</a:t>
                      </a:r>
                    </a:p>
                  </a:txBody>
                  <a:tcPr>
                    <a:noFill/>
                  </a:tcPr>
                </a:tc>
                <a:tc>
                  <a:txBody>
                    <a:bodyPr/>
                    <a:lstStyle/>
                    <a:p>
                      <a:r>
                        <a:rPr lang="en-US" sz="1400" dirty="0"/>
                        <a:t>Free/Reduced Lunch</a:t>
                      </a:r>
                    </a:p>
                  </a:txBody>
                  <a:tcPr>
                    <a:noFill/>
                  </a:tcPr>
                </a:tc>
                <a:tc>
                  <a:txBody>
                    <a:bodyPr/>
                    <a:lstStyle/>
                    <a:p>
                      <a:r>
                        <a:rPr lang="en-US" sz="1400" dirty="0"/>
                        <a:t>Somewhat correlated with child maltreatment</a:t>
                      </a:r>
                    </a:p>
                  </a:txBody>
                  <a:tcPr>
                    <a:noFill/>
                  </a:tcPr>
                </a:tc>
                <a:extLst>
                  <a:ext uri="{0D108BD9-81ED-4DB2-BD59-A6C34878D82A}">
                    <a16:rowId xmlns:a16="http://schemas.microsoft.com/office/drawing/2014/main" val="3836331734"/>
                  </a:ext>
                </a:extLst>
              </a:tr>
              <a:tr h="370840">
                <a:tc>
                  <a:txBody>
                    <a:bodyPr/>
                    <a:lstStyle/>
                    <a:p>
                      <a:pPr algn="r"/>
                      <a:r>
                        <a:rPr lang="en-US" sz="1400" dirty="0" err="1"/>
                        <a:t>Uninsurance</a:t>
                      </a:r>
                      <a:endParaRPr lang="en-US" sz="1400" dirty="0"/>
                    </a:p>
                  </a:txBody>
                  <a:tcPr>
                    <a:noFill/>
                  </a:tcPr>
                </a:tc>
                <a:tc>
                  <a:txBody>
                    <a:bodyPr/>
                    <a:lstStyle/>
                    <a:p>
                      <a:r>
                        <a:rPr lang="en-US" sz="1400" dirty="0"/>
                        <a:t>Uninsured under age 65 (CHR)</a:t>
                      </a:r>
                    </a:p>
                    <a:p>
                      <a:r>
                        <a:rPr lang="en-US" sz="1400" dirty="0"/>
                        <a:t>Uninsured under age 19 (CHR)</a:t>
                      </a:r>
                    </a:p>
                  </a:txBody>
                  <a:tcPr>
                    <a:noFill/>
                  </a:tcPr>
                </a:tc>
                <a:tc>
                  <a:txBody>
                    <a:bodyPr/>
                    <a:lstStyle/>
                    <a:p>
                      <a:r>
                        <a:rPr lang="en-US" sz="1400" dirty="0"/>
                        <a:t>Somewhat correlated with child maltreatment</a:t>
                      </a:r>
                    </a:p>
                  </a:txBody>
                  <a:tcPr>
                    <a:noFill/>
                  </a:tcPr>
                </a:tc>
                <a:extLst>
                  <a:ext uri="{0D108BD9-81ED-4DB2-BD59-A6C34878D82A}">
                    <a16:rowId xmlns:a16="http://schemas.microsoft.com/office/drawing/2014/main" val="993924873"/>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400" dirty="0"/>
                        <a:t>Social Disorder</a:t>
                      </a:r>
                    </a:p>
                    <a:p>
                      <a:pPr algn="r"/>
                      <a:endParaRPr lang="en-US" sz="1400" dirty="0"/>
                    </a:p>
                  </a:txBody>
                  <a:tcPr>
                    <a:noFill/>
                  </a:tcPr>
                </a:tc>
                <a:tc>
                  <a:txBody>
                    <a:bodyPr/>
                    <a:lstStyle/>
                    <a:p>
                      <a:r>
                        <a:rPr lang="en-US" sz="1400" dirty="0"/>
                        <a:t>Excessive drinking (County Health Rankings)</a:t>
                      </a:r>
                    </a:p>
                    <a:p>
                      <a:r>
                        <a:rPr lang="en-US" sz="1400" dirty="0"/>
                        <a:t>Substance Use in child maltreatment cases (Iowa DHS)</a:t>
                      </a:r>
                    </a:p>
                    <a:p>
                      <a:endParaRPr lang="en-US" sz="1400" dirty="0"/>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CCD</a:t>
                      </a:r>
                      <a:r>
                        <a:rPr lang="en-US" sz="1400" dirty="0"/>
                        <a:t>; indicator of fewer resources overall; Social disorder is linked to child maltreatment</a:t>
                      </a:r>
                    </a:p>
                    <a:p>
                      <a:endParaRPr lang="en-US" sz="1400" dirty="0"/>
                    </a:p>
                  </a:txBody>
                  <a:tcPr>
                    <a:noFill/>
                  </a:tcPr>
                </a:tc>
                <a:extLst>
                  <a:ext uri="{0D108BD9-81ED-4DB2-BD59-A6C34878D82A}">
                    <a16:rowId xmlns:a16="http://schemas.microsoft.com/office/drawing/2014/main" val="1669127408"/>
                  </a:ext>
                </a:extLst>
              </a:tr>
              <a:tr h="370840">
                <a:tc>
                  <a:txBody>
                    <a:bodyPr/>
                    <a:lstStyle/>
                    <a:p>
                      <a:pPr algn="r"/>
                      <a:endParaRPr lang="en-US" sz="1400" dirty="0"/>
                    </a:p>
                  </a:txBody>
                  <a:tcPr>
                    <a:noFill/>
                  </a:tcPr>
                </a:tc>
                <a:tc>
                  <a:txBody>
                    <a:bodyPr/>
                    <a:lstStyle/>
                    <a:p>
                      <a:endParaRPr lang="en-US" sz="1400" dirty="0"/>
                    </a:p>
                  </a:txBody>
                  <a:tcPr>
                    <a:noFill/>
                  </a:tcPr>
                </a:tc>
                <a:tc>
                  <a:txBody>
                    <a:bodyPr/>
                    <a:lstStyle/>
                    <a:p>
                      <a:endParaRPr lang="en-US" sz="1400" dirty="0"/>
                    </a:p>
                  </a:txBody>
                  <a:tcPr>
                    <a:noFill/>
                  </a:tcPr>
                </a:tc>
                <a:extLst>
                  <a:ext uri="{0D108BD9-81ED-4DB2-BD59-A6C34878D82A}">
                    <a16:rowId xmlns:a16="http://schemas.microsoft.com/office/drawing/2014/main" val="3198197269"/>
                  </a:ext>
                </a:extLst>
              </a:tr>
              <a:tr h="370840">
                <a:tc>
                  <a:txBody>
                    <a:bodyPr/>
                    <a:lstStyle/>
                    <a:p>
                      <a:pPr algn="r"/>
                      <a:endParaRPr lang="en-US" sz="1400" dirty="0"/>
                    </a:p>
                  </a:txBody>
                  <a:tcPr>
                    <a:noFill/>
                  </a:tcPr>
                </a:tc>
                <a:tc>
                  <a:txBody>
                    <a:bodyPr/>
                    <a:lstStyle/>
                    <a:p>
                      <a:endParaRPr lang="en-US" sz="1400" dirty="0"/>
                    </a:p>
                  </a:txBody>
                  <a:tcPr>
                    <a:noFill/>
                  </a:tcPr>
                </a:tc>
                <a:tc>
                  <a:txBody>
                    <a:bodyPr/>
                    <a:lstStyle/>
                    <a:p>
                      <a:endParaRPr lang="en-US" sz="1400" dirty="0"/>
                    </a:p>
                  </a:txBody>
                  <a:tcPr>
                    <a:noFill/>
                  </a:tcPr>
                </a:tc>
                <a:extLst>
                  <a:ext uri="{0D108BD9-81ED-4DB2-BD59-A6C34878D82A}">
                    <a16:rowId xmlns:a16="http://schemas.microsoft.com/office/drawing/2014/main" val="173255976"/>
                  </a:ext>
                </a:extLst>
              </a:tr>
            </a:tbl>
          </a:graphicData>
        </a:graphic>
      </p:graphicFrame>
      <p:sp>
        <p:nvSpPr>
          <p:cNvPr id="11" name="TextBox 10">
            <a:extLst>
              <a:ext uri="{FF2B5EF4-FFF2-40B4-BE49-F238E27FC236}">
                <a16:creationId xmlns:a16="http://schemas.microsoft.com/office/drawing/2014/main" id="{336FC637-9561-4189-B80D-8EC2319ED725}"/>
              </a:ext>
            </a:extLst>
          </p:cNvPr>
          <p:cNvSpPr txBox="1"/>
          <p:nvPr/>
        </p:nvSpPr>
        <p:spPr>
          <a:xfrm>
            <a:off x="10709957" y="208423"/>
            <a:ext cx="966931" cy="369332"/>
          </a:xfrm>
          <a:prstGeom prst="rect">
            <a:avLst/>
          </a:prstGeom>
          <a:noFill/>
        </p:spPr>
        <p:txBody>
          <a:bodyPr wrap="none" rtlCol="0">
            <a:spAutoFit/>
          </a:bodyPr>
          <a:lstStyle/>
          <a:p>
            <a:r>
              <a:rPr lang="en-US" b="1" dirty="0">
                <a:solidFill>
                  <a:srgbClr val="006271"/>
                </a:solidFill>
              </a:rPr>
              <a:t>DRAFT</a:t>
            </a:r>
          </a:p>
        </p:txBody>
      </p:sp>
    </p:spTree>
    <p:extLst>
      <p:ext uri="{BB962C8B-B14F-4D97-AF65-F5344CB8AC3E}">
        <p14:creationId xmlns:p14="http://schemas.microsoft.com/office/powerpoint/2010/main" val="7746553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BD017F4-14B6-471F-A877-790CE745B698}"/>
              </a:ext>
            </a:extLst>
          </p:cNvPr>
          <p:cNvGrpSpPr/>
          <p:nvPr/>
        </p:nvGrpSpPr>
        <p:grpSpPr>
          <a:xfrm>
            <a:off x="0" y="6511269"/>
            <a:ext cx="12212754" cy="474071"/>
            <a:chOff x="-28000" y="6622535"/>
            <a:chExt cx="12212754" cy="474071"/>
          </a:xfrm>
          <a:solidFill>
            <a:srgbClr val="006271"/>
          </a:solidFill>
        </p:grpSpPr>
        <p:sp>
          <p:nvSpPr>
            <p:cNvPr id="8" name="Rectangle 7">
              <a:extLst>
                <a:ext uri="{FF2B5EF4-FFF2-40B4-BE49-F238E27FC236}">
                  <a16:creationId xmlns:a16="http://schemas.microsoft.com/office/drawing/2014/main" id="{00669A35-201E-46DA-97D1-ECAE7B3506A7}"/>
                </a:ext>
              </a:extLst>
            </p:cNvPr>
            <p:cNvSpPr/>
            <p:nvPr/>
          </p:nvSpPr>
          <p:spPr>
            <a:xfrm>
              <a:off x="-28000" y="6622535"/>
              <a:ext cx="4059936" cy="4740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233AEEE-D6D3-48A4-8FCC-6716FBEEE783}"/>
                </a:ext>
              </a:extLst>
            </p:cNvPr>
            <p:cNvSpPr/>
            <p:nvPr/>
          </p:nvSpPr>
          <p:spPr>
            <a:xfrm>
              <a:off x="4051204" y="6622535"/>
              <a:ext cx="4059936" cy="474071"/>
            </a:xfrm>
            <a:prstGeom prst="rect">
              <a:avLst/>
            </a:prstGeom>
            <a:solidFill>
              <a:srgbClr val="70A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99058A-9DDA-4966-9D84-7DB5E19DCAD4}"/>
                </a:ext>
              </a:extLst>
            </p:cNvPr>
            <p:cNvSpPr/>
            <p:nvPr/>
          </p:nvSpPr>
          <p:spPr>
            <a:xfrm>
              <a:off x="8124818" y="6622535"/>
              <a:ext cx="4059936" cy="474071"/>
            </a:xfrm>
            <a:prstGeom prst="rect">
              <a:avLst/>
            </a:prstGeom>
            <a:solidFill>
              <a:srgbClr val="73C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D95C00E2-EEBC-41AC-9D0B-FF765AEB7E9F}"/>
              </a:ext>
            </a:extLst>
          </p:cNvPr>
          <p:cNvSpPr txBox="1"/>
          <p:nvPr/>
        </p:nvSpPr>
        <p:spPr>
          <a:xfrm>
            <a:off x="472440" y="256766"/>
            <a:ext cx="11247120" cy="369332"/>
          </a:xfrm>
          <a:prstGeom prst="rect">
            <a:avLst/>
          </a:prstGeom>
          <a:noFill/>
        </p:spPr>
        <p:txBody>
          <a:bodyPr wrap="square" rtlCol="0">
            <a:spAutoFit/>
          </a:bodyPr>
          <a:lstStyle/>
          <a:p>
            <a:r>
              <a:rPr lang="en-US" b="1" dirty="0"/>
              <a:t>Leading Indicators Cross-Referenced to North Star Outcome</a:t>
            </a:r>
          </a:p>
        </p:txBody>
      </p:sp>
      <p:graphicFrame>
        <p:nvGraphicFramePr>
          <p:cNvPr id="3" name="Table 3">
            <a:extLst>
              <a:ext uri="{FF2B5EF4-FFF2-40B4-BE49-F238E27FC236}">
                <a16:creationId xmlns:a16="http://schemas.microsoft.com/office/drawing/2014/main" id="{6D25B0D1-18A1-4025-BB30-E3576A54D346}"/>
              </a:ext>
            </a:extLst>
          </p:cNvPr>
          <p:cNvGraphicFramePr>
            <a:graphicFrameLocks noGrp="1"/>
          </p:cNvGraphicFramePr>
          <p:nvPr>
            <p:extLst>
              <p:ext uri="{D42A27DB-BD31-4B8C-83A1-F6EECF244321}">
                <p14:modId xmlns:p14="http://schemas.microsoft.com/office/powerpoint/2010/main" val="1021836563"/>
              </p:ext>
            </p:extLst>
          </p:nvPr>
        </p:nvGraphicFramePr>
        <p:xfrm>
          <a:off x="503853" y="968157"/>
          <a:ext cx="11228879" cy="5765800"/>
        </p:xfrm>
        <a:graphic>
          <a:graphicData uri="http://schemas.openxmlformats.org/drawingml/2006/table">
            <a:tbl>
              <a:tblPr firstRow="1" bandRow="1">
                <a:tableStyleId>{5C22544A-7EE6-4342-B048-85BDC9FD1C3A}</a:tableStyleId>
              </a:tblPr>
              <a:tblGrid>
                <a:gridCol w="2048435">
                  <a:extLst>
                    <a:ext uri="{9D8B030D-6E8A-4147-A177-3AD203B41FA5}">
                      <a16:colId xmlns:a16="http://schemas.microsoft.com/office/drawing/2014/main" val="575148078"/>
                    </a:ext>
                  </a:extLst>
                </a:gridCol>
                <a:gridCol w="2048435">
                  <a:extLst>
                    <a:ext uri="{9D8B030D-6E8A-4147-A177-3AD203B41FA5}">
                      <a16:colId xmlns:a16="http://schemas.microsoft.com/office/drawing/2014/main" val="1788523527"/>
                    </a:ext>
                  </a:extLst>
                </a:gridCol>
                <a:gridCol w="4930903">
                  <a:extLst>
                    <a:ext uri="{9D8B030D-6E8A-4147-A177-3AD203B41FA5}">
                      <a16:colId xmlns:a16="http://schemas.microsoft.com/office/drawing/2014/main" val="3416665079"/>
                    </a:ext>
                  </a:extLst>
                </a:gridCol>
                <a:gridCol w="2201106">
                  <a:extLst>
                    <a:ext uri="{9D8B030D-6E8A-4147-A177-3AD203B41FA5}">
                      <a16:colId xmlns:a16="http://schemas.microsoft.com/office/drawing/2014/main" val="1559583248"/>
                    </a:ext>
                  </a:extLst>
                </a:gridCol>
              </a:tblGrid>
              <a:tr h="370840">
                <a:tc>
                  <a:txBody>
                    <a:bodyPr/>
                    <a:lstStyle/>
                    <a:p>
                      <a:endParaRPr lang="en-US" dirty="0"/>
                    </a:p>
                  </a:txBody>
                  <a:tcPr>
                    <a:solidFill>
                      <a:srgbClr val="73C3D5"/>
                    </a:solidFill>
                  </a:tcPr>
                </a:tc>
                <a:tc>
                  <a:txBody>
                    <a:bodyPr/>
                    <a:lstStyle/>
                    <a:p>
                      <a:r>
                        <a:rPr lang="en-US" dirty="0">
                          <a:latin typeface="Calibri" panose="020F0502020204030204" pitchFamily="34" charset="0"/>
                          <a:cs typeface="Calibri" panose="020F0502020204030204" pitchFamily="34" charset="0"/>
                        </a:rPr>
                        <a:t>Type of Support</a:t>
                      </a:r>
                    </a:p>
                  </a:txBody>
                  <a:tcPr>
                    <a:solidFill>
                      <a:srgbClr val="73C3D5"/>
                    </a:solidFill>
                  </a:tcPr>
                </a:tc>
                <a:tc>
                  <a:txBody>
                    <a:bodyPr/>
                    <a:lstStyle/>
                    <a:p>
                      <a:r>
                        <a:rPr lang="en-US" dirty="0"/>
                        <a:t>Strategies (DRAFT)</a:t>
                      </a:r>
                    </a:p>
                  </a:txBody>
                  <a:tcPr>
                    <a:solidFill>
                      <a:srgbClr val="73C3D5"/>
                    </a:solidFill>
                  </a:tcPr>
                </a:tc>
                <a:tc>
                  <a:txBody>
                    <a:bodyPr/>
                    <a:lstStyle/>
                    <a:p>
                      <a:r>
                        <a:rPr lang="en-US" dirty="0"/>
                        <a:t>Notes</a:t>
                      </a:r>
                    </a:p>
                  </a:txBody>
                  <a:tcPr>
                    <a:solidFill>
                      <a:srgbClr val="73C3D5"/>
                    </a:solidFill>
                  </a:tcPr>
                </a:tc>
                <a:extLst>
                  <a:ext uri="{0D108BD9-81ED-4DB2-BD59-A6C34878D82A}">
                    <a16:rowId xmlns:a16="http://schemas.microsoft.com/office/drawing/2014/main" val="45760389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dk1"/>
                          </a:solidFill>
                          <a:effectLst/>
                          <a:latin typeface="+mn-lt"/>
                          <a:ea typeface="+mn-ea"/>
                          <a:cs typeface="+mn-cs"/>
                        </a:rPr>
                        <a:t>Safe - </a:t>
                      </a:r>
                      <a:r>
                        <a:rPr lang="en-US" sz="1200" kern="1200" dirty="0">
                          <a:solidFill>
                            <a:schemeClr val="dk1"/>
                          </a:solidFill>
                          <a:effectLst/>
                          <a:latin typeface="+mn-lt"/>
                          <a:ea typeface="+mn-ea"/>
                          <a:cs typeface="+mn-cs"/>
                        </a:rPr>
                        <a:t>Feeling nurtured and protected.</a:t>
                      </a:r>
                    </a:p>
                    <a:p>
                      <a:endParaRPr lang="en-US" sz="1200" b="1" kern="1200" dirty="0">
                        <a:solidFill>
                          <a:schemeClr val="dk1"/>
                        </a:solidFill>
                        <a:effectLst/>
                        <a:latin typeface="+mn-lt"/>
                        <a:ea typeface="+mn-ea"/>
                        <a:cs typeface="+mn-cs"/>
                      </a:endParaRPr>
                    </a:p>
                    <a:p>
                      <a:r>
                        <a:rPr lang="en-US" sz="1200" kern="1200" dirty="0">
                          <a:solidFill>
                            <a:schemeClr val="dk1"/>
                          </a:solidFill>
                          <a:effectLst/>
                          <a:latin typeface="+mn-lt"/>
                          <a:ea typeface="+mn-ea"/>
                          <a:cs typeface="+mn-cs"/>
                        </a:rPr>
                        <a:t> </a:t>
                      </a:r>
                    </a:p>
                  </a:txBody>
                  <a:tcPr>
                    <a:noFill/>
                  </a:tcPr>
                </a:tc>
                <a:tc>
                  <a:txBody>
                    <a:bodyPr/>
                    <a:lstStyle/>
                    <a:p>
                      <a:r>
                        <a:rPr lang="en-US" sz="1200" dirty="0">
                          <a:solidFill>
                            <a:srgbClr val="FF0000"/>
                          </a:solidFill>
                          <a:latin typeface="Calibri" panose="020F0502020204030204" pitchFamily="34" charset="0"/>
                          <a:cs typeface="Calibri" panose="020F0502020204030204" pitchFamily="34" charset="0"/>
                        </a:rPr>
                        <a:t>Housing</a:t>
                      </a:r>
                    </a:p>
                  </a:txBody>
                  <a:tcPr>
                    <a:noFill/>
                  </a:tcPr>
                </a:tc>
                <a:tc rowSpan="5">
                  <a:txBody>
                    <a:bodyPr/>
                    <a:lstStyle/>
                    <a:p>
                      <a:pPr marL="171450" indent="-171450">
                        <a:buFont typeface="Arial" panose="020B0604020202020204" pitchFamily="34" charset="0"/>
                        <a:buChar char="•"/>
                      </a:pPr>
                      <a:r>
                        <a:rPr lang="en-US" sz="1100" dirty="0">
                          <a:latin typeface="Calibri" panose="020F0502020204030204" pitchFamily="34" charset="0"/>
                          <a:cs typeface="Calibri" panose="020F0502020204030204" pitchFamily="34" charset="0"/>
                        </a:rPr>
                        <a:t>Prioritize housing</a:t>
                      </a:r>
                    </a:p>
                    <a:p>
                      <a:pPr marL="171450" indent="-171450">
                        <a:buFont typeface="Arial" panose="020B0604020202020204" pitchFamily="34" charset="0"/>
                        <a:buChar char="•"/>
                      </a:pPr>
                      <a:r>
                        <a:rPr lang="en-US" sz="1100" dirty="0">
                          <a:latin typeface="Calibri" panose="020F0502020204030204" pitchFamily="34" charset="0"/>
                          <a:cs typeface="Calibri" panose="020F0502020204030204" pitchFamily="34" charset="0"/>
                        </a:rPr>
                        <a:t>Identify and meet with housing leaders/stakeholders</a:t>
                      </a:r>
                    </a:p>
                    <a:p>
                      <a:pPr marL="171450" indent="-171450">
                        <a:buFont typeface="Arial" panose="020B0604020202020204" pitchFamily="34" charset="0"/>
                        <a:buChar char="•"/>
                      </a:pPr>
                      <a:r>
                        <a:rPr lang="en-US" sz="1100" dirty="0">
                          <a:latin typeface="Calibri" panose="020F0502020204030204" pitchFamily="34" charset="0"/>
                          <a:cs typeface="Calibri" panose="020F0502020204030204" pitchFamily="34" charset="0"/>
                        </a:rPr>
                        <a:t>Advocate for housing to be a part of IDPH/DHS alignment</a:t>
                      </a:r>
                    </a:p>
                    <a:p>
                      <a:pPr marL="171450" indent="-171450">
                        <a:buFont typeface="Arial" panose="020B0604020202020204" pitchFamily="34" charset="0"/>
                        <a:buChar char="•"/>
                      </a:pPr>
                      <a:r>
                        <a:rPr lang="en-US" sz="1100" dirty="0">
                          <a:latin typeface="Calibri" panose="020F0502020204030204" pitchFamily="34" charset="0"/>
                          <a:cs typeface="Calibri" panose="020F0502020204030204" pitchFamily="34" charset="0"/>
                        </a:rPr>
                        <a:t>Partner with DHS to conduct in-depth Family Wellness Assessment (use WI instrument)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sz="1200" dirty="0"/>
                    </a:p>
                  </a:txBody>
                  <a:tcPr>
                    <a:noFill/>
                  </a:tcPr>
                </a:tc>
                <a:tc>
                  <a:txBody>
                    <a:bodyPr/>
                    <a:lstStyle/>
                    <a:p>
                      <a:r>
                        <a:rPr lang="en-US" sz="1200" dirty="0">
                          <a:solidFill>
                            <a:srgbClr val="FF0000"/>
                          </a:solidFill>
                          <a:latin typeface="Calibri" panose="020F0502020204030204" pitchFamily="34" charset="0"/>
                          <a:cs typeface="Calibri" panose="020F0502020204030204" pitchFamily="34" charset="0"/>
                        </a:rPr>
                        <a:t>Correlation with child maltreatment</a:t>
                      </a:r>
                    </a:p>
                    <a:p>
                      <a:r>
                        <a:rPr lang="en-US" sz="1200" dirty="0">
                          <a:solidFill>
                            <a:srgbClr val="7030A0"/>
                          </a:solidFill>
                          <a:latin typeface="Calibri" panose="020F0502020204030204" pitchFamily="34" charset="0"/>
                          <a:cs typeface="Calibri" panose="020F0502020204030204" pitchFamily="34" charset="0"/>
                        </a:rPr>
                        <a:t>*Differential response with instrumental supports</a:t>
                      </a:r>
                    </a:p>
                    <a:p>
                      <a:r>
                        <a:rPr lang="en-US" sz="1200" dirty="0">
                          <a:solidFill>
                            <a:srgbClr val="7030A0"/>
                          </a:solidFill>
                          <a:latin typeface="Calibri" panose="020F0502020204030204" pitchFamily="34" charset="0"/>
                          <a:cs typeface="Calibri" panose="020F0502020204030204" pitchFamily="34" charset="0"/>
                        </a:rPr>
                        <a:t>*Housing</a:t>
                      </a:r>
                    </a:p>
                  </a:txBody>
                  <a:tcPr>
                    <a:noFill/>
                  </a:tcPr>
                </a:tc>
                <a:extLst>
                  <a:ext uri="{0D108BD9-81ED-4DB2-BD59-A6C34878D82A}">
                    <a16:rowId xmlns:a16="http://schemas.microsoft.com/office/drawing/2014/main" val="1486934905"/>
                  </a:ext>
                </a:extLst>
              </a:tr>
              <a:tr h="370840">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Secure - </a:t>
                      </a:r>
                      <a:r>
                        <a:rPr lang="en-US" sz="1200" dirty="0">
                          <a:effectLst/>
                          <a:latin typeface="Calibri" panose="020F0502020204030204" pitchFamily="34" charset="0"/>
                          <a:ea typeface="Calibri" panose="020F0502020204030204" pitchFamily="34" charset="0"/>
                          <a:cs typeface="Times New Roman" panose="02020603050405020304" pitchFamily="18" charset="0"/>
                        </a:rPr>
                        <a:t>Having enough resources for a quality of life.</a:t>
                      </a:r>
                    </a:p>
                    <a:p>
                      <a:pPr marL="0" marR="0">
                        <a:lnSpc>
                          <a:spcPct val="107000"/>
                        </a:lnSpc>
                        <a:spcBef>
                          <a:spcPts val="0"/>
                        </a:spcBef>
                        <a:spcAft>
                          <a:spcPts val="80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latin typeface="Calibri" panose="020F0502020204030204" pitchFamily="34" charset="0"/>
                          <a:cs typeface="Calibri" panose="020F0502020204030204" pitchFamily="34" charset="0"/>
                        </a:rPr>
                        <a:t>Financial assistance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Employment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Transportation</a:t>
                      </a:r>
                    </a:p>
                    <a:p>
                      <a:endParaRPr lang="en-US" sz="1200" dirty="0">
                        <a:latin typeface="Calibri" panose="020F0502020204030204" pitchFamily="34" charset="0"/>
                        <a:cs typeface="Calibri" panose="020F0502020204030204" pitchFamily="34" charset="0"/>
                      </a:endParaRPr>
                    </a:p>
                  </a:txBody>
                  <a:tcPr>
                    <a:noFill/>
                  </a:tcPr>
                </a:tc>
                <a:tc vMerge="1">
                  <a:txBody>
                    <a:bodyPr/>
                    <a:lstStyle/>
                    <a:p>
                      <a:endParaRPr lang="en-US" sz="1200" dirty="0"/>
                    </a:p>
                  </a:txBody>
                  <a:tcPr>
                    <a:noFill/>
                  </a:tcPr>
                </a:tc>
                <a:tc>
                  <a:txBody>
                    <a:bodyPr/>
                    <a:lstStyle/>
                    <a:p>
                      <a:r>
                        <a:rPr lang="en-US" sz="1200" dirty="0">
                          <a:solidFill>
                            <a:srgbClr val="FF0000"/>
                          </a:solidFill>
                          <a:latin typeface="Calibri" panose="020F0502020204030204" pitchFamily="34" charset="0"/>
                          <a:cs typeface="Calibri" panose="020F0502020204030204" pitchFamily="34" charset="0"/>
                        </a:rPr>
                        <a:t>Correlation with child maltreatment</a:t>
                      </a:r>
                    </a:p>
                    <a:p>
                      <a:r>
                        <a:rPr lang="en-US" sz="1200" dirty="0">
                          <a:solidFill>
                            <a:srgbClr val="7030A0"/>
                          </a:solidFill>
                          <a:latin typeface="Calibri" panose="020F0502020204030204" pitchFamily="34" charset="0"/>
                          <a:cs typeface="Calibri" panose="020F0502020204030204" pitchFamily="34" charset="0"/>
                        </a:rPr>
                        <a:t>*EITC</a:t>
                      </a:r>
                    </a:p>
                    <a:p>
                      <a:r>
                        <a:rPr lang="en-US" sz="1200" dirty="0">
                          <a:solidFill>
                            <a:srgbClr val="7030A0"/>
                          </a:solidFill>
                          <a:latin typeface="Calibri" panose="020F0502020204030204" pitchFamily="34" charset="0"/>
                          <a:cs typeface="Calibri" panose="020F0502020204030204" pitchFamily="34" charset="0"/>
                        </a:rPr>
                        <a:t>*Minimum wage increase</a:t>
                      </a:r>
                    </a:p>
                  </a:txBody>
                  <a:tcPr>
                    <a:noFill/>
                  </a:tcPr>
                </a:tc>
                <a:extLst>
                  <a:ext uri="{0D108BD9-81ED-4DB2-BD59-A6C34878D82A}">
                    <a16:rowId xmlns:a16="http://schemas.microsoft.com/office/drawing/2014/main" val="2446321570"/>
                  </a:ext>
                </a:extLst>
              </a:tr>
              <a:tr h="370840">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Healthy - </a:t>
                      </a:r>
                      <a:r>
                        <a:rPr lang="en-US" sz="1200" dirty="0">
                          <a:effectLst/>
                          <a:latin typeface="Calibri" panose="020F0502020204030204" pitchFamily="34" charset="0"/>
                          <a:ea typeface="Calibri" panose="020F0502020204030204" pitchFamily="34" charset="0"/>
                          <a:cs typeface="Times New Roman" panose="02020603050405020304" pitchFamily="18" charset="0"/>
                        </a:rPr>
                        <a:t>Enjoying good health and expecting to live a full life.</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a:noFill/>
                  </a:tcPr>
                </a:tc>
                <a:tc>
                  <a:txBody>
                    <a:bodyPr/>
                    <a:lstStyle/>
                    <a:p>
                      <a:r>
                        <a:rPr lang="en-US" sz="1200" dirty="0">
                          <a:latin typeface="Calibri" panose="020F0502020204030204" pitchFamily="34" charset="0"/>
                          <a:cs typeface="Calibri" panose="020F0502020204030204" pitchFamily="34" charset="0"/>
                        </a:rPr>
                        <a:t>Health care access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latin typeface="Calibri" panose="020F0502020204030204" pitchFamily="34" charset="0"/>
                          <a:cs typeface="Calibri" panose="020F0502020204030204" pitchFamily="34" charset="0"/>
                        </a:rPr>
                        <a:t>Food security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latin typeface="Calibri" panose="020F0502020204030204" pitchFamily="34" charset="0"/>
                          <a:cs typeface="Calibri" panose="020F0502020204030204" pitchFamily="34" charset="0"/>
                        </a:rPr>
                        <a:t>SUD and MH treatment</a:t>
                      </a:r>
                    </a:p>
                    <a:p>
                      <a:endParaRPr lang="en-US" sz="1200" dirty="0">
                        <a:latin typeface="Calibri" panose="020F0502020204030204" pitchFamily="34" charset="0"/>
                        <a:cs typeface="Calibri" panose="020F0502020204030204" pitchFamily="34" charset="0"/>
                      </a:endParaRPr>
                    </a:p>
                  </a:txBody>
                  <a:tcPr>
                    <a:noFill/>
                  </a:tcPr>
                </a:tc>
                <a:tc vMerge="1">
                  <a:txBody>
                    <a:bodyPr/>
                    <a:lstStyle/>
                    <a:p>
                      <a:endParaRPr lang="en-US" sz="1200" dirty="0"/>
                    </a:p>
                  </a:txBody>
                  <a:tcPr>
                    <a:noFill/>
                  </a:tcPr>
                </a:tc>
                <a:tc>
                  <a:txBody>
                    <a:bodyPr/>
                    <a:lstStyle/>
                    <a:p>
                      <a:r>
                        <a:rPr lang="en-US" sz="1200" dirty="0">
                          <a:latin typeface="Calibri" panose="020F0502020204030204" pitchFamily="34" charset="0"/>
                          <a:cs typeface="Calibri" panose="020F0502020204030204" pitchFamily="34" charset="0"/>
                        </a:rPr>
                        <a:t>Some correlation with child maltreatment</a:t>
                      </a:r>
                    </a:p>
                    <a:p>
                      <a:r>
                        <a:rPr lang="en-US" sz="1200" dirty="0">
                          <a:solidFill>
                            <a:srgbClr val="7030A0"/>
                          </a:solidFill>
                          <a:latin typeface="Calibri" panose="020F0502020204030204" pitchFamily="34" charset="0"/>
                          <a:cs typeface="Calibri" panose="020F0502020204030204" pitchFamily="34" charset="0"/>
                        </a:rPr>
                        <a:t>*Medicaid Expansion</a:t>
                      </a:r>
                    </a:p>
                    <a:p>
                      <a:endParaRPr lang="en-US" sz="1200" dirty="0">
                        <a:latin typeface="Calibri" panose="020F0502020204030204" pitchFamily="34" charset="0"/>
                        <a:cs typeface="Calibri" panose="020F0502020204030204" pitchFamily="34" charset="0"/>
                      </a:endParaRPr>
                    </a:p>
                    <a:p>
                      <a:r>
                        <a:rPr lang="en-US" sz="1200" dirty="0">
                          <a:solidFill>
                            <a:srgbClr val="FF0000"/>
                          </a:solidFill>
                          <a:latin typeface="Calibri" panose="020F0502020204030204" pitchFamily="34" charset="0"/>
                          <a:cs typeface="Calibri" panose="020F0502020204030204" pitchFamily="34" charset="0"/>
                        </a:rPr>
                        <a:t>Some correlation with child maltreatment</a:t>
                      </a:r>
                    </a:p>
                  </a:txBody>
                  <a:tcPr>
                    <a:noFill/>
                  </a:tcPr>
                </a:tc>
                <a:extLst>
                  <a:ext uri="{0D108BD9-81ED-4DB2-BD59-A6C34878D82A}">
                    <a16:rowId xmlns:a16="http://schemas.microsoft.com/office/drawing/2014/main" val="842006743"/>
                  </a:ext>
                </a:extLst>
              </a:tr>
              <a:tr h="370840">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Well - </a:t>
                      </a:r>
                      <a:r>
                        <a:rPr lang="en-US" sz="1200" dirty="0">
                          <a:effectLst/>
                          <a:latin typeface="Calibri" panose="020F0502020204030204" pitchFamily="34" charset="0"/>
                          <a:ea typeface="Calibri" panose="020F0502020204030204" pitchFamily="34" charset="0"/>
                          <a:cs typeface="Times New Roman" panose="02020603050405020304" pitchFamily="18" charset="0"/>
                        </a:rPr>
                        <a:t>Thriving and resilient with a strong economy and opportunities to learn.</a:t>
                      </a:r>
                    </a:p>
                    <a:p>
                      <a:endParaRPr lang="en-US" sz="1200" dirty="0"/>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latin typeface="Calibri" panose="020F0502020204030204" pitchFamily="34" charset="0"/>
                          <a:cs typeface="Calibri" panose="020F0502020204030204" pitchFamily="34" charset="0"/>
                        </a:rPr>
                        <a:t>Parental education opportunity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Child care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latin typeface="Calibri" panose="020F0502020204030204" pitchFamily="34" charset="0"/>
                          <a:cs typeface="Calibri" panose="020F0502020204030204" pitchFamily="34" charset="0"/>
                        </a:rPr>
                        <a:t>Services to address special needs</a:t>
                      </a:r>
                    </a:p>
                  </a:txBody>
                  <a:tcPr>
                    <a:noFill/>
                  </a:tcPr>
                </a:tc>
                <a:tc vMerge="1">
                  <a:txBody>
                    <a:bodyPr/>
                    <a:lstStyle/>
                    <a:p>
                      <a:endParaRPr lang="en-US" sz="1200" dirty="0"/>
                    </a:p>
                  </a:txBody>
                  <a:tcPr>
                    <a:noFill/>
                  </a:tcPr>
                </a:tc>
                <a:tc>
                  <a:txBody>
                    <a:bodyPr/>
                    <a:lstStyle/>
                    <a:p>
                      <a:r>
                        <a:rPr lang="en-US" sz="1200" dirty="0">
                          <a:solidFill>
                            <a:srgbClr val="FF0000"/>
                          </a:solidFill>
                          <a:latin typeface="Calibri" panose="020F0502020204030204" pitchFamily="34" charset="0"/>
                          <a:cs typeface="Calibri" panose="020F0502020204030204" pitchFamily="34" charset="0"/>
                        </a:rPr>
                        <a:t>Correlation with child maltreatment</a:t>
                      </a:r>
                    </a:p>
                    <a:p>
                      <a:endParaRPr lang="en-US" sz="1200" dirty="0">
                        <a:solidFill>
                          <a:srgbClr val="FF0000"/>
                        </a:solidFill>
                        <a:latin typeface="Calibri" panose="020F0502020204030204" pitchFamily="34" charset="0"/>
                        <a:cs typeface="Calibri" panose="020F0502020204030204" pitchFamily="34" charset="0"/>
                      </a:endParaRPr>
                    </a:p>
                    <a:p>
                      <a:endParaRPr lang="en-US" sz="1200" dirty="0">
                        <a:solidFill>
                          <a:srgbClr val="FF0000"/>
                        </a:solidFill>
                        <a:latin typeface="Calibri" panose="020F0502020204030204" pitchFamily="34" charset="0"/>
                        <a:cs typeface="Calibri" panose="020F0502020204030204" pitchFamily="34" charset="0"/>
                      </a:endParaRPr>
                    </a:p>
                    <a:p>
                      <a:r>
                        <a:rPr lang="en-US" sz="1200" dirty="0">
                          <a:solidFill>
                            <a:srgbClr val="FF0000"/>
                          </a:solidFill>
                          <a:latin typeface="Calibri" panose="020F0502020204030204" pitchFamily="34" charset="0"/>
                          <a:cs typeface="Calibri" panose="020F0502020204030204" pitchFamily="34" charset="0"/>
                        </a:rPr>
                        <a:t>Correlation to child maltreatment</a:t>
                      </a:r>
                    </a:p>
                  </a:txBody>
                  <a:tcPr>
                    <a:noFill/>
                  </a:tcPr>
                </a:tc>
                <a:extLst>
                  <a:ext uri="{0D108BD9-81ED-4DB2-BD59-A6C34878D82A}">
                    <a16:rowId xmlns:a16="http://schemas.microsoft.com/office/drawing/2014/main" val="4191965863"/>
                  </a:ext>
                </a:extLst>
              </a:tr>
              <a:tr h="370840">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b="1" dirty="0">
                          <a:effectLst/>
                          <a:latin typeface="Calibri" panose="020F0502020204030204" pitchFamily="34" charset="0"/>
                          <a:ea typeface="Calibri" panose="020F0502020204030204" pitchFamily="34" charset="0"/>
                          <a:cs typeface="Times New Roman" panose="02020603050405020304" pitchFamily="18" charset="0"/>
                        </a:rPr>
                        <a:t>In their communities - </a:t>
                      </a:r>
                      <a:r>
                        <a:rPr lang="en-US" sz="1200" dirty="0">
                          <a:effectLst/>
                          <a:latin typeface="Calibri" panose="020F0502020204030204" pitchFamily="34" charset="0"/>
                          <a:ea typeface="Calibri" panose="020F0502020204030204" pitchFamily="34" charset="0"/>
                          <a:cs typeface="Times New Roman" panose="02020603050405020304" pitchFamily="18" charset="0"/>
                        </a:rPr>
                        <a:t> Living among family and</a:t>
                      </a:r>
                      <a:r>
                        <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social networks </a:t>
                      </a:r>
                      <a:r>
                        <a:rPr lang="en-US" sz="1200" dirty="0">
                          <a:effectLst/>
                          <a:latin typeface="Calibri" panose="020F0502020204030204" pitchFamily="34" charset="0"/>
                          <a:ea typeface="Calibri" panose="020F0502020204030204" pitchFamily="34" charset="0"/>
                          <a:cs typeface="Times New Roman" panose="02020603050405020304" pitchFamily="18" charset="0"/>
                        </a:rPr>
                        <a:t>who help each other live well.</a:t>
                      </a:r>
                      <a:endParaRPr lang="en-US" sz="1200" dirty="0"/>
                    </a:p>
                    <a:p>
                      <a:pPr marL="0" marR="0">
                        <a:lnSpc>
                          <a:spcPct val="107000"/>
                        </a:lnSpc>
                        <a:spcBef>
                          <a:spcPts val="0"/>
                        </a:spcBef>
                        <a:spcAft>
                          <a:spcPts val="800"/>
                        </a:spcAft>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70C0"/>
                          </a:solidFill>
                          <a:latin typeface="Calibri" panose="020F0502020204030204" pitchFamily="34" charset="0"/>
                          <a:cs typeface="Calibri" panose="020F0502020204030204" pitchFamily="34" charset="0"/>
                        </a:rPr>
                        <a:t>Parent skill building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Supportive communities and relationships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Caring adults outside of the home</a:t>
                      </a:r>
                    </a:p>
                    <a:p>
                      <a:endParaRPr lang="en-US" sz="1200" dirty="0">
                        <a:latin typeface="Calibri" panose="020F0502020204030204" pitchFamily="34" charset="0"/>
                        <a:cs typeface="Calibri" panose="020F0502020204030204" pitchFamily="34" charset="0"/>
                      </a:endParaRPr>
                    </a:p>
                  </a:txBody>
                  <a:tcPr>
                    <a:noFill/>
                  </a:tcPr>
                </a:tc>
                <a:tc vMerge="1">
                  <a:txBody>
                    <a:bodyPr/>
                    <a:lstStyle/>
                    <a:p>
                      <a:endParaRPr lang="en-US" sz="1200" dirty="0"/>
                    </a:p>
                  </a:txBody>
                  <a:tcPr>
                    <a:noFill/>
                  </a:tcPr>
                </a:tc>
                <a:tc>
                  <a:txBody>
                    <a:bodyPr/>
                    <a:lstStyle/>
                    <a:p>
                      <a:r>
                        <a:rPr lang="en-US" sz="1200" dirty="0">
                          <a:solidFill>
                            <a:srgbClr val="0070C0"/>
                          </a:solidFill>
                          <a:latin typeface="Calibri" panose="020F0502020204030204" pitchFamily="34" charset="0"/>
                          <a:cs typeface="Calibri" panose="020F0502020204030204" pitchFamily="34" charset="0"/>
                        </a:rPr>
                        <a:t>FFPSA helps address</a:t>
                      </a:r>
                    </a:p>
                    <a:p>
                      <a:r>
                        <a:rPr lang="en-US" sz="1200" dirty="0">
                          <a:solidFill>
                            <a:srgbClr val="7030A0"/>
                          </a:solidFill>
                          <a:latin typeface="Calibri" panose="020F0502020204030204" pitchFamily="34" charset="0"/>
                          <a:cs typeface="Calibri" panose="020F0502020204030204" pitchFamily="34" charset="0"/>
                        </a:rPr>
                        <a:t>*Home visiting with instrumental supports</a:t>
                      </a:r>
                    </a:p>
                  </a:txBody>
                  <a:tcPr>
                    <a:noFill/>
                  </a:tcPr>
                </a:tc>
                <a:extLst>
                  <a:ext uri="{0D108BD9-81ED-4DB2-BD59-A6C34878D82A}">
                    <a16:rowId xmlns:a16="http://schemas.microsoft.com/office/drawing/2014/main" val="1708956129"/>
                  </a:ext>
                </a:extLst>
              </a:tr>
            </a:tbl>
          </a:graphicData>
        </a:graphic>
      </p:graphicFrame>
      <p:sp>
        <p:nvSpPr>
          <p:cNvPr id="4" name="TextBox 3">
            <a:extLst>
              <a:ext uri="{FF2B5EF4-FFF2-40B4-BE49-F238E27FC236}">
                <a16:creationId xmlns:a16="http://schemas.microsoft.com/office/drawing/2014/main" id="{1B8CBD55-2DE8-4ABE-9152-B2FE65BB95AB}"/>
              </a:ext>
            </a:extLst>
          </p:cNvPr>
          <p:cNvSpPr txBox="1"/>
          <p:nvPr/>
        </p:nvSpPr>
        <p:spPr>
          <a:xfrm>
            <a:off x="8242270" y="139630"/>
            <a:ext cx="4145280" cy="769441"/>
          </a:xfrm>
          <a:prstGeom prst="rect">
            <a:avLst/>
          </a:prstGeom>
          <a:noFill/>
          <a:ln>
            <a:solidFill>
              <a:schemeClr val="tx1"/>
            </a:solidFill>
          </a:ln>
        </p:spPr>
        <p:txBody>
          <a:bodyPr wrap="square" rtlCol="0">
            <a:spAutoFit/>
          </a:bodyPr>
          <a:lstStyle/>
          <a:p>
            <a:r>
              <a:rPr lang="en-US" sz="1100" dirty="0"/>
              <a:t>Key:</a:t>
            </a:r>
          </a:p>
          <a:p>
            <a:r>
              <a:rPr lang="en-US" sz="1100" dirty="0">
                <a:solidFill>
                  <a:srgbClr val="FF0000"/>
                </a:solidFill>
              </a:rPr>
              <a:t>Red</a:t>
            </a:r>
            <a:r>
              <a:rPr lang="en-US" sz="1100" dirty="0"/>
              <a:t> = correlates w/ child maltreatment</a:t>
            </a:r>
          </a:p>
          <a:p>
            <a:r>
              <a:rPr lang="en-US" sz="1100" dirty="0">
                <a:solidFill>
                  <a:srgbClr val="0070C0"/>
                </a:solidFill>
              </a:rPr>
              <a:t>Blue</a:t>
            </a:r>
            <a:r>
              <a:rPr lang="en-US" sz="1100" dirty="0"/>
              <a:t> = Family First Prevention Services Act helps with</a:t>
            </a:r>
          </a:p>
          <a:p>
            <a:r>
              <a:rPr lang="en-US" sz="1100" dirty="0">
                <a:solidFill>
                  <a:srgbClr val="7030A0"/>
                </a:solidFill>
              </a:rPr>
              <a:t>Purple</a:t>
            </a:r>
            <a:r>
              <a:rPr lang="en-US" sz="1100" dirty="0"/>
              <a:t> = financial strategies proven to reduce entries into CWS</a:t>
            </a:r>
          </a:p>
        </p:txBody>
      </p:sp>
      <p:sp>
        <p:nvSpPr>
          <p:cNvPr id="11" name="TextBox 10">
            <a:extLst>
              <a:ext uri="{FF2B5EF4-FFF2-40B4-BE49-F238E27FC236}">
                <a16:creationId xmlns:a16="http://schemas.microsoft.com/office/drawing/2014/main" id="{FC3553CD-1D66-4331-A3B3-CFDE2C40E2FC}"/>
              </a:ext>
            </a:extLst>
          </p:cNvPr>
          <p:cNvSpPr txBox="1"/>
          <p:nvPr/>
        </p:nvSpPr>
        <p:spPr>
          <a:xfrm>
            <a:off x="7090814" y="504316"/>
            <a:ext cx="966931" cy="369332"/>
          </a:xfrm>
          <a:prstGeom prst="rect">
            <a:avLst/>
          </a:prstGeom>
          <a:noFill/>
        </p:spPr>
        <p:txBody>
          <a:bodyPr wrap="none" rtlCol="0">
            <a:spAutoFit/>
          </a:bodyPr>
          <a:lstStyle/>
          <a:p>
            <a:r>
              <a:rPr lang="en-US" b="1" dirty="0">
                <a:solidFill>
                  <a:srgbClr val="006271"/>
                </a:solidFill>
              </a:rPr>
              <a:t>DRAFT</a:t>
            </a:r>
          </a:p>
        </p:txBody>
      </p:sp>
    </p:spTree>
    <p:extLst>
      <p:ext uri="{BB962C8B-B14F-4D97-AF65-F5344CB8AC3E}">
        <p14:creationId xmlns:p14="http://schemas.microsoft.com/office/powerpoint/2010/main" val="40624014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BD017F4-14B6-471F-A877-790CE745B698}"/>
              </a:ext>
            </a:extLst>
          </p:cNvPr>
          <p:cNvGrpSpPr/>
          <p:nvPr/>
        </p:nvGrpSpPr>
        <p:grpSpPr>
          <a:xfrm>
            <a:off x="0" y="6511269"/>
            <a:ext cx="12212754" cy="474071"/>
            <a:chOff x="-28000" y="6622535"/>
            <a:chExt cx="12212754" cy="474071"/>
          </a:xfrm>
          <a:solidFill>
            <a:srgbClr val="006271"/>
          </a:solidFill>
        </p:grpSpPr>
        <p:sp>
          <p:nvSpPr>
            <p:cNvPr id="8" name="Rectangle 7">
              <a:extLst>
                <a:ext uri="{FF2B5EF4-FFF2-40B4-BE49-F238E27FC236}">
                  <a16:creationId xmlns:a16="http://schemas.microsoft.com/office/drawing/2014/main" id="{00669A35-201E-46DA-97D1-ECAE7B3506A7}"/>
                </a:ext>
              </a:extLst>
            </p:cNvPr>
            <p:cNvSpPr/>
            <p:nvPr/>
          </p:nvSpPr>
          <p:spPr>
            <a:xfrm>
              <a:off x="-28000" y="6622535"/>
              <a:ext cx="4059936" cy="4740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233AEEE-D6D3-48A4-8FCC-6716FBEEE783}"/>
                </a:ext>
              </a:extLst>
            </p:cNvPr>
            <p:cNvSpPr/>
            <p:nvPr/>
          </p:nvSpPr>
          <p:spPr>
            <a:xfrm>
              <a:off x="4051204" y="6622535"/>
              <a:ext cx="4059936" cy="474071"/>
            </a:xfrm>
            <a:prstGeom prst="rect">
              <a:avLst/>
            </a:prstGeom>
            <a:solidFill>
              <a:srgbClr val="70A9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199058A-9DDA-4966-9D84-7DB5E19DCAD4}"/>
                </a:ext>
              </a:extLst>
            </p:cNvPr>
            <p:cNvSpPr/>
            <p:nvPr/>
          </p:nvSpPr>
          <p:spPr>
            <a:xfrm>
              <a:off x="8124818" y="6622535"/>
              <a:ext cx="4059936" cy="474071"/>
            </a:xfrm>
            <a:prstGeom prst="rect">
              <a:avLst/>
            </a:prstGeom>
            <a:solidFill>
              <a:srgbClr val="73C3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4AB30CF6-1E85-4A1A-900C-17BED762AE55}"/>
              </a:ext>
            </a:extLst>
          </p:cNvPr>
          <p:cNvSpPr txBox="1"/>
          <p:nvPr/>
        </p:nvSpPr>
        <p:spPr>
          <a:xfrm>
            <a:off x="149290" y="93306"/>
            <a:ext cx="11838168" cy="1615827"/>
          </a:xfrm>
          <a:prstGeom prst="rect">
            <a:avLst/>
          </a:prstGeom>
          <a:solidFill>
            <a:schemeClr val="accent6">
              <a:lumMod val="60000"/>
              <a:lumOff val="40000"/>
            </a:schemeClr>
          </a:solidFill>
        </p:spPr>
        <p:txBody>
          <a:bodyPr wrap="square">
            <a:spAutoFit/>
          </a:bodyPr>
          <a:lstStyle/>
          <a:p>
            <a:pPr>
              <a:lnSpc>
                <a:spcPct val="90000"/>
              </a:lnSpc>
              <a:spcBef>
                <a:spcPct val="0"/>
              </a:spcBef>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Whole Population to System Population to Strategic Populations to Program Populations </a:t>
            </a:r>
            <a:r>
              <a:rPr kumimoji="0" lang="en-US" sz="2000" b="1" i="0" u="none" strike="noStrike" kern="1200" cap="none" spc="0" normalizeH="0" baseline="30000" noProof="0" dirty="0">
                <a:ln>
                  <a:noFill/>
                </a:ln>
                <a:solidFill>
                  <a:prstClr val="white"/>
                </a:solidFill>
                <a:effectLst/>
                <a:uLnTx/>
                <a:uFillTx/>
                <a:latin typeface="Arial" panose="020B0604020202020204" pitchFamily="34" charset="0"/>
                <a:ea typeface="+mj-ea"/>
                <a:cs typeface="Arial" panose="020B0604020202020204" pitchFamily="34" charset="0"/>
              </a:rPr>
              <a:t>[1]</a:t>
            </a:r>
            <a:endParaRPr kumimoji="0" lang="en-US" sz="1800" b="1" i="0" u="none" strike="noStrike" kern="1200" cap="none" spc="0" normalizeH="0" baseline="0" noProof="0" dirty="0">
              <a:ln>
                <a:noFill/>
              </a:ln>
              <a:solidFill>
                <a:srgbClr val="44546A"/>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1" i="0" u="none" strike="noStrike" kern="1200" cap="none" spc="0" normalizeH="0" baseline="0" noProof="0" dirty="0">
              <a:ln>
                <a:noFill/>
              </a:ln>
              <a:solidFill>
                <a:srgbClr val="44546A"/>
              </a:solidFill>
              <a:effectLst/>
              <a:uLnTx/>
              <a:uFillTx/>
              <a:latin typeface="Arial" panose="020B0604020202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44546A"/>
                </a:solidFill>
                <a:effectLst/>
                <a:uLnTx/>
                <a:uFillTx/>
                <a:latin typeface="Arial" panose="020B0604020202020204" pitchFamily="34" charset="0"/>
                <a:ea typeface="+mj-ea"/>
                <a:cs typeface="Arial" panose="020B0604020202020204" pitchFamily="34" charset="0"/>
              </a:rPr>
              <a:t>STRATEGIC POPULATIONS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44546A"/>
                </a:solidFill>
                <a:effectLst/>
                <a:uLnTx/>
                <a:uFillTx/>
                <a:latin typeface="Arial" panose="020B0604020202020204" pitchFamily="34" charset="0"/>
                <a:ea typeface="+mj-ea"/>
                <a:cs typeface="Arial" panose="020B0604020202020204" pitchFamily="34" charset="0"/>
              </a:rPr>
              <a:t>#1: Older Youth (Program Population: Older youth of color in/at risk of out-of-home placements)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44546A"/>
                </a:solidFill>
                <a:effectLst/>
                <a:uLnTx/>
                <a:uFillTx/>
                <a:latin typeface="Arial" panose="020B0604020202020204" pitchFamily="34" charset="0"/>
                <a:ea typeface="+mj-ea"/>
                <a:cs typeface="Arial" panose="020B0604020202020204" pitchFamily="34" charset="0"/>
              </a:rPr>
              <a:t>#2</a:t>
            </a:r>
            <a:r>
              <a:rPr kumimoji="0" lang="en-US" sz="1800" b="1" i="0" u="none" strike="noStrike" kern="1200" cap="none" spc="0" normalizeH="0" baseline="0" noProof="0" dirty="0">
                <a:ln>
                  <a:noFill/>
                </a:ln>
                <a:solidFill>
                  <a:srgbClr val="0079C1"/>
                </a:solidFill>
                <a:effectLst/>
                <a:uLnTx/>
                <a:uFillTx/>
                <a:latin typeface="Arial" panose="020B0604020202020204" pitchFamily="34" charset="0"/>
                <a:ea typeface="+mj-ea"/>
                <a:cs typeface="Arial" panose="020B0604020202020204" pitchFamily="34" charset="0"/>
              </a:rPr>
              <a:t>: </a:t>
            </a:r>
            <a:r>
              <a:rPr kumimoji="0" lang="en-US" sz="1800" b="1" i="0" u="none" strike="noStrike" kern="1200" cap="none" spc="0" normalizeH="0" baseline="0" noProof="0" dirty="0">
                <a:ln>
                  <a:noFill/>
                </a:ln>
                <a:solidFill>
                  <a:srgbClr val="44546A"/>
                </a:solidFill>
                <a:effectLst/>
                <a:uLnTx/>
                <a:uFillTx/>
                <a:latin typeface="Arial" panose="020B0604020202020204" pitchFamily="34" charset="0"/>
                <a:ea typeface="+mj-ea"/>
                <a:cs typeface="Arial" panose="020B0604020202020204" pitchFamily="34" charset="0"/>
              </a:rPr>
              <a:t>Children and Their Families Living with Substance</a:t>
            </a:r>
            <a:r>
              <a:rPr lang="en-US" sz="1800" b="1" dirty="0">
                <a:solidFill>
                  <a:srgbClr val="44546A"/>
                </a:solidFill>
                <a:latin typeface="Arial" panose="020B0604020202020204" pitchFamily="34" charset="0"/>
                <a:cs typeface="Arial" panose="020B0604020202020204" pitchFamily="34" charset="0"/>
              </a:rPr>
              <a:t> Use Disorders (Program Population: Families with young children)</a:t>
            </a:r>
            <a:endParaRPr kumimoji="0" lang="en-US" sz="1800" b="1" i="0" u="none" strike="noStrike" kern="1200" cap="none" spc="0" normalizeH="0" baseline="0" noProof="0" dirty="0">
              <a:ln>
                <a:noFill/>
              </a:ln>
              <a:solidFill>
                <a:srgbClr val="44546A"/>
              </a:solidFill>
              <a:effectLst/>
              <a:uLnTx/>
              <a:uFillTx/>
              <a:latin typeface="Arial" panose="020B0604020202020204" pitchFamily="34" charset="0"/>
              <a:ea typeface="+mj-ea"/>
              <a:cs typeface="Arial" panose="020B0604020202020204" pitchFamily="34" charset="0"/>
            </a:endParaRPr>
          </a:p>
        </p:txBody>
      </p:sp>
      <p:sp>
        <p:nvSpPr>
          <p:cNvPr id="12" name="Oval 11">
            <a:extLst>
              <a:ext uri="{FF2B5EF4-FFF2-40B4-BE49-F238E27FC236}">
                <a16:creationId xmlns:a16="http://schemas.microsoft.com/office/drawing/2014/main" id="{8400A600-AF06-451D-B99F-C3973516B91B}"/>
              </a:ext>
            </a:extLst>
          </p:cNvPr>
          <p:cNvSpPr/>
          <p:nvPr/>
        </p:nvSpPr>
        <p:spPr>
          <a:xfrm>
            <a:off x="288175" y="1603493"/>
            <a:ext cx="11065625" cy="4529028"/>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B6A50B8E-6D59-4604-9D2C-45377A7262D3}"/>
              </a:ext>
            </a:extLst>
          </p:cNvPr>
          <p:cNvSpPr/>
          <p:nvPr/>
        </p:nvSpPr>
        <p:spPr>
          <a:xfrm>
            <a:off x="405008" y="2250916"/>
            <a:ext cx="8493671" cy="3317207"/>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C6880F4A-4635-40A0-A09A-0C77D570FD03}"/>
              </a:ext>
            </a:extLst>
          </p:cNvPr>
          <p:cNvSpPr/>
          <p:nvPr/>
        </p:nvSpPr>
        <p:spPr>
          <a:xfrm>
            <a:off x="530900" y="2803957"/>
            <a:ext cx="7334805" cy="2282047"/>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78BA3497-61CE-48D2-AA00-E0D3B9AB54C4}"/>
              </a:ext>
            </a:extLst>
          </p:cNvPr>
          <p:cNvSpPr/>
          <p:nvPr/>
        </p:nvSpPr>
        <p:spPr>
          <a:xfrm>
            <a:off x="587386" y="3348043"/>
            <a:ext cx="3934441" cy="1263651"/>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9B457AED-540D-4F8E-B574-8FA71DEC707C}"/>
              </a:ext>
            </a:extLst>
          </p:cNvPr>
          <p:cNvSpPr txBox="1"/>
          <p:nvPr/>
        </p:nvSpPr>
        <p:spPr>
          <a:xfrm>
            <a:off x="5709313" y="1815321"/>
            <a:ext cx="3189366" cy="492443"/>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WHOLE POPULATION </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2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All Iowa children and families</a:t>
            </a:r>
          </a:p>
        </p:txBody>
      </p:sp>
      <p:sp>
        <p:nvSpPr>
          <p:cNvPr id="17" name="TextBox 16">
            <a:extLst>
              <a:ext uri="{FF2B5EF4-FFF2-40B4-BE49-F238E27FC236}">
                <a16:creationId xmlns:a16="http://schemas.microsoft.com/office/drawing/2014/main" id="{97782E67-F24F-4711-89A5-AFD77820550D}"/>
              </a:ext>
            </a:extLst>
          </p:cNvPr>
          <p:cNvSpPr txBox="1"/>
          <p:nvPr/>
        </p:nvSpPr>
        <p:spPr>
          <a:xfrm>
            <a:off x="2973870" y="2368362"/>
            <a:ext cx="4676548"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rPr>
              <a:t>SYSTEM POPULATION FOCUS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rPr>
              <a:t>All children and families involved in the Iowa Child Welfare System or at risk of becoming involved</a:t>
            </a:r>
          </a:p>
        </p:txBody>
      </p:sp>
      <p:sp>
        <p:nvSpPr>
          <p:cNvPr id="18" name="TextBox 17">
            <a:extLst>
              <a:ext uri="{FF2B5EF4-FFF2-40B4-BE49-F238E27FC236}">
                <a16:creationId xmlns:a16="http://schemas.microsoft.com/office/drawing/2014/main" id="{022F7A0F-9DD3-4813-A690-19383A4523F9}"/>
              </a:ext>
            </a:extLst>
          </p:cNvPr>
          <p:cNvSpPr txBox="1"/>
          <p:nvPr/>
        </p:nvSpPr>
        <p:spPr>
          <a:xfrm>
            <a:off x="3107506" y="2969295"/>
            <a:ext cx="456266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rPr>
              <a:t>STRATEGIC POPULATIONS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rPr>
              <a:t>#1: Older Youth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rPr>
              <a:t>#2: Children and Their Families Living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i="1" dirty="0">
                <a:solidFill>
                  <a:schemeClr val="bg2">
                    <a:lumMod val="25000"/>
                  </a:schemeClr>
                </a:solidFill>
                <a:latin typeface="Arial" panose="020B0604020202020204" pitchFamily="34" charset="0"/>
                <a:cs typeface="Arial" panose="020B0604020202020204" pitchFamily="34" charset="0"/>
              </a:rPr>
              <a:t>with Substance Use Disorders</a:t>
            </a:r>
            <a:endParaRPr kumimoji="0" lang="en-US" sz="1200" b="0" i="1"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89E8D6D9-5D9F-4E7A-BE49-1C58E3344786}"/>
              </a:ext>
            </a:extLst>
          </p:cNvPr>
          <p:cNvSpPr txBox="1"/>
          <p:nvPr/>
        </p:nvSpPr>
        <p:spPr>
          <a:xfrm>
            <a:off x="789828" y="3544313"/>
            <a:ext cx="3368040" cy="10464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rPr>
              <a:t>PROGRAM POPULATIONS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rPr>
              <a:t>#1: Older youth of color in/at risk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rPr>
              <a:t>out-of-home placements</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2">
                    <a:lumMod val="25000"/>
                  </a:schemeClr>
                </a:solidFill>
                <a:latin typeface="Arial" panose="020B0604020202020204" pitchFamily="34" charset="0"/>
                <a:cs typeface="Arial" panose="020B0604020202020204" pitchFamily="34" charset="0"/>
              </a:rPr>
              <a:t>#2: Families with Young Children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bg2">
                    <a:lumMod val="25000"/>
                  </a:schemeClr>
                </a:solidFill>
                <a:latin typeface="Arial" panose="020B0604020202020204" pitchFamily="34" charset="0"/>
                <a:cs typeface="Arial" panose="020B0604020202020204" pitchFamily="34" charset="0"/>
              </a:rPr>
              <a:t>Living with SUDs</a:t>
            </a:r>
            <a:endParaRPr kumimoji="0" lang="en-US" sz="1200" b="0" i="0" u="none" strike="noStrike" kern="1200" cap="none" spc="0" normalizeH="0" baseline="0" noProof="0" dirty="0">
              <a:ln>
                <a:noFill/>
              </a:ln>
              <a:solidFill>
                <a:schemeClr val="bg2">
                  <a:lumMod val="25000"/>
                </a:schemeClr>
              </a:solidFill>
              <a:effectLst/>
              <a:uLnTx/>
              <a:uFillTx/>
              <a:latin typeface="Arial" panose="020B0604020202020204" pitchFamily="34" charset="0"/>
              <a:ea typeface="+mn-ea"/>
              <a:cs typeface="Arial" panose="020B0604020202020204" pitchFamily="34" charset="0"/>
            </a:endParaRPr>
          </a:p>
        </p:txBody>
      </p:sp>
      <p:sp>
        <p:nvSpPr>
          <p:cNvPr id="20" name="Footer Placeholder 10">
            <a:extLst>
              <a:ext uri="{FF2B5EF4-FFF2-40B4-BE49-F238E27FC236}">
                <a16:creationId xmlns:a16="http://schemas.microsoft.com/office/drawing/2014/main" id="{64D6FF65-5E1C-4245-8BD0-C248159C0E2C}"/>
              </a:ext>
            </a:extLst>
          </p:cNvPr>
          <p:cNvSpPr>
            <a:spLocks noGrp="1"/>
          </p:cNvSpPr>
          <p:nvPr>
            <p:ph type="ftr" sz="quarter" idx="11"/>
          </p:nvPr>
        </p:nvSpPr>
        <p:spPr>
          <a:xfrm>
            <a:off x="0" y="6188458"/>
            <a:ext cx="1219199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bmk="">
                <a:ln>
                  <a:noFill/>
                </a:ln>
                <a:solidFill>
                  <a:prstClr val="black"/>
                </a:solidFill>
                <a:effectLst/>
                <a:uLnTx/>
                <a:uFillTx/>
                <a:latin typeface="Arial" pitchFamily="34" charset="0"/>
                <a:ea typeface="Times New Roman" pitchFamily="18" charset="0"/>
                <a:cs typeface="Times New Roman" pitchFamily="18" charset="0"/>
                <a:hlinkClick r:id="" action="ppaction://noaction">
                  <a:extLst>
                    <a:ext uri="{A12FA001-AC4F-418D-AE19-62706E023703}">
                      <ahyp:hlinkClr xmlns:ahyp="http://schemas.microsoft.com/office/drawing/2018/hyperlinkcolor" val="tx"/>
                    </a:ext>
                  </a:extLst>
                </a:hlinkClick>
              </a:rPr>
              <a:t>1]</a:t>
            </a:r>
            <a:r>
              <a:rPr kumimoji="0" lang="en-US" sz="1200" b="0" i="0" u="none" strike="noStrike" kern="1200" cap="none" spc="0" normalizeH="0" baseline="0" noProof="0" dirty="0">
                <a:ln>
                  <a:noFill/>
                </a:ln>
                <a:solidFill>
                  <a:prstClr val="black"/>
                </a:solidFill>
                <a:effectLst/>
                <a:uLnTx/>
                <a:uFillTx/>
                <a:latin typeface="Arial" pitchFamily="34" charset="0"/>
                <a:ea typeface="Times New Roman" pitchFamily="18" charset="0"/>
                <a:cs typeface="Times New Roman" pitchFamily="18" charset="0"/>
              </a:rPr>
              <a:t> </a:t>
            </a:r>
            <a:r>
              <a:rPr kumimoji="0" lang="en-US" sz="1200" b="1" i="0" u="sng"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Trying Hard is Not Good Enough</a:t>
            </a:r>
            <a:r>
              <a:rPr kumimoji="0" lang="en-US" sz="1200" b="0" i="0" u="none" strike="noStrike" kern="1200" cap="none" spc="0" normalizeH="0" baseline="0" noProof="0" dirty="0">
                <a:ln>
                  <a:noFill/>
                </a:ln>
                <a:solidFill>
                  <a:prstClr val="black"/>
                </a:solidFill>
                <a:effectLst/>
                <a:uLnTx/>
                <a:uFillTx/>
                <a:latin typeface="Times New Roman" pitchFamily="18" charset="0"/>
                <a:ea typeface="Times New Roman" pitchFamily="18" charset="0"/>
                <a:cs typeface="Times New Roman" pitchFamily="18" charset="0"/>
              </a:rPr>
              <a:t>, Friedman, Trafford Publishing, 2005</a:t>
            </a:r>
            <a:endParaRPr kumimoji="0" lang="en-US" sz="28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58678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1_Office Theme">
  <a:themeElements>
    <a:clrScheme name="SFM">
      <a:dk1>
        <a:sysClr val="windowText" lastClr="000000"/>
      </a:dk1>
      <a:lt1>
        <a:sysClr val="window" lastClr="FFFFFF"/>
      </a:lt1>
      <a:dk2>
        <a:srgbClr val="44546A"/>
      </a:dk2>
      <a:lt2>
        <a:srgbClr val="E7E6E6"/>
      </a:lt2>
      <a:accent1>
        <a:srgbClr val="4472C4"/>
      </a:accent1>
      <a:accent2>
        <a:srgbClr val="0079C1"/>
      </a:accent2>
      <a:accent3>
        <a:srgbClr val="A5A5A5"/>
      </a:accent3>
      <a:accent4>
        <a:srgbClr val="F1BA00"/>
      </a:accent4>
      <a:accent5>
        <a:srgbClr val="47B2FF"/>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5B38EB605B5B54E98F7E3451D2456E1" ma:contentTypeVersion="12" ma:contentTypeDescription="Create a new document." ma:contentTypeScope="" ma:versionID="a6cbc072e99f7b5ccc07b29db5b1e5ec">
  <xsd:schema xmlns:xsd="http://www.w3.org/2001/XMLSchema" xmlns:xs="http://www.w3.org/2001/XMLSchema" xmlns:p="http://schemas.microsoft.com/office/2006/metadata/properties" xmlns:ns2="f1b0e3fc-ca2b-4643-83e3-f3ebd3417cfa" xmlns:ns3="9b09ea23-b51b-4a90-b332-592932ac7f24" targetNamespace="http://schemas.microsoft.com/office/2006/metadata/properties" ma:root="true" ma:fieldsID="f111e62cc62eb9247215eecc5d69dc8a" ns2:_="" ns3:_="">
    <xsd:import namespace="f1b0e3fc-ca2b-4643-83e3-f3ebd3417cfa"/>
    <xsd:import namespace="9b09ea23-b51b-4a90-b332-592932ac7f2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b0e3fc-ca2b-4643-83e3-f3ebd3417c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b09ea23-b51b-4a90-b332-592932ac7f2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E7D5436-920B-49EA-98D4-1611737EC227}">
  <ds:schemaRefs>
    <ds:schemaRef ds:uri="http://schemas.microsoft.com/sharepoint/v3/contenttype/forms"/>
  </ds:schemaRefs>
</ds:datastoreItem>
</file>

<file path=customXml/itemProps2.xml><?xml version="1.0" encoding="utf-8"?>
<ds:datastoreItem xmlns:ds="http://schemas.openxmlformats.org/officeDocument/2006/customXml" ds:itemID="{7D273A3A-708B-4D0F-A36B-5E1533F6F4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b0e3fc-ca2b-4643-83e3-f3ebd3417cfa"/>
    <ds:schemaRef ds:uri="9b09ea23-b51b-4a90-b332-592932ac7f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36EBCB7-F6D8-4546-8476-F0B2662A16A2}">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4871</TotalTime>
  <Words>3564</Words>
  <Application>Microsoft Office PowerPoint</Application>
  <PresentationFormat>Widescreen</PresentationFormat>
  <Paragraphs>382</Paragraphs>
  <Slides>28</Slides>
  <Notes>17</Notes>
  <HiddenSlides>0</HiddenSlides>
  <MMClips>19</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28</vt:i4>
      </vt:variant>
    </vt:vector>
  </HeadingPairs>
  <TitlesOfParts>
    <vt:vector size="44" baseType="lpstr">
      <vt:lpstr>always * forever</vt:lpstr>
      <vt:lpstr>Arial</vt:lpstr>
      <vt:lpstr>Arial Black</vt:lpstr>
      <vt:lpstr>Avenir Next LT Pro</vt:lpstr>
      <vt:lpstr>Calibri</vt:lpstr>
      <vt:lpstr>Calibri Regular</vt:lpstr>
      <vt:lpstr>Museo Sans Rounded 700</vt:lpstr>
      <vt:lpstr>Prumo Banner Book</vt:lpstr>
      <vt:lpstr>Roboto</vt:lpstr>
      <vt:lpstr>Roboto Light</vt:lpstr>
      <vt:lpstr>Roboto Medium</vt:lpstr>
      <vt:lpstr>Rockwell</vt:lpstr>
      <vt:lpstr>Symbol</vt:lpstr>
      <vt:lpstr>Times New Roman</vt:lpstr>
      <vt:lpstr>Wingdings</vt:lpstr>
      <vt:lpstr>1_Office Theme</vt:lpstr>
      <vt:lpstr>Iowa Change Leadership Vision Council Leadership Development Program Orientation funded by the Mid-Iowa Health Foundation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Theory of Aligned Contributions*</vt:lpstr>
      <vt:lpstr>PowerPoint Presentation</vt:lpstr>
      <vt:lpstr>3 Hypotheses of RBF   p. 13, RBF Book 1</vt:lpstr>
      <vt:lpstr>PowerPoint Presentation</vt:lpstr>
      <vt:lpstr>PowerPoint Presentation</vt:lpstr>
      <vt:lpstr>TWO KEY CONCEPTS</vt:lpstr>
      <vt:lpstr>PERSON-ROLE-SYSTEM</vt:lpstr>
      <vt:lpstr>BOUNDARY OF AUTHORITY, ROLE, TASK</vt:lpstr>
      <vt:lpstr>BOUNDARY OF AUTHORITY, ROLE, TASK</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Kristie Oliver</dc:creator>
  <cp:lastModifiedBy>Kelli Soyer</cp:lastModifiedBy>
  <cp:revision>79</cp:revision>
  <dcterms:created xsi:type="dcterms:W3CDTF">2020-11-18T17:15:16Z</dcterms:created>
  <dcterms:modified xsi:type="dcterms:W3CDTF">2021-05-18T01:05:57Z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0x010100D5B38EB605B5B54E98F7E3451D2456E1</vt:lpwstr>
  </property>
</Properties>
</file>