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DFAFEB-AC21-40DE-AC7C-6A627B62A103}">
  <a:tblStyle styleId="{3DDFAFEB-AC21-40DE-AC7C-6A627B62A10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9FB3A27-B4CA-4393-BFA9-441F94473CF1}"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sacw.acf.hhs.gov/topics/family-centered-approach/fca-modules.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287" name="Google Shape;2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294" name="Google Shape;2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308" name="Google Shape;3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the Story Behind the Curve relative to Focus Population #1 – Families living with SUDs – remember that the SUD Work Group drew heavily from the report Substance Use Among Iowa families: An Intergenerational Mixed Method Approach for Informing Policy and Practice, which centers the input of Iowa families with lived experience. Link to report: https://i2d2.iastate.edu/wp-content/uploads/2021/01/Dorius-Sept2019-Substance-Use.pdf</a:t>
            </a:r>
            <a:endParaRPr/>
          </a:p>
        </p:txBody>
      </p:sp>
      <p:sp>
        <p:nvSpPr>
          <p:cNvPr id="315" name="Google Shape;31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330" name="Google Shape;3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339" name="Google Shape;33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348" name="Google Shape;34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356" name="Google Shape;3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006271"/>
                </a:solidFill>
                <a:latin typeface="Avenir"/>
                <a:ea typeface="Avenir"/>
                <a:cs typeface="Avenir"/>
                <a:sym typeface="Avenir"/>
              </a:rPr>
              <a:t>FOUNDING GOAL</a:t>
            </a:r>
            <a:br>
              <a:rPr b="1" lang="en-US">
                <a:solidFill>
                  <a:srgbClr val="000000"/>
                </a:solidFill>
                <a:latin typeface="Avenir"/>
                <a:ea typeface="Avenir"/>
                <a:cs typeface="Avenir"/>
                <a:sym typeface="Avenir"/>
              </a:rPr>
            </a:br>
            <a:r>
              <a:rPr i="1" lang="en-US">
                <a:latin typeface="Avenir"/>
                <a:ea typeface="Avenir"/>
                <a:cs typeface="Avenir"/>
                <a:sym typeface="Avenir"/>
              </a:rPr>
              <a:t>To engage the public and private sectors to collaborate and be solution-focused to create a child welfare system to meet the needs of Iowa’s children and families living at risk of poor outcomes. </a:t>
            </a:r>
            <a:endParaRPr/>
          </a:p>
          <a:p>
            <a:pPr indent="0" lvl="0" marL="0" rtl="0" algn="l">
              <a:spcBef>
                <a:spcPts val="0"/>
              </a:spcBef>
              <a:spcAft>
                <a:spcPts val="0"/>
              </a:spcAft>
              <a:buNone/>
            </a:pPr>
            <a:r>
              <a:t/>
            </a:r>
            <a:endParaRPr b="1" i="1">
              <a:solidFill>
                <a:srgbClr val="0079C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200"/>
              <a:buFont typeface="Calibri"/>
              <a:buNone/>
            </a:pPr>
            <a:r>
              <a:rPr lang="en-US"/>
              <a:t>The Vision Council concluded that our vision needs to focus on all children and families in Iowa.  What started as focusing on implementing Family First has evolved into discussing that we need a public health continuum approach that begins with primary prevention that structures in ways those families that come to the attention of the child welfare/juvenile justice systems or are at risk of entering the systems.  In addition, keeping families together or connected in all ways possible once the come involved with either system. The Vision Council decided we needed to focus on the full continuum at its highest level (the Vision).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Vision Council decided to reach the Vision they decided to keep a focus on children either in or at risk of being in the child welfare and juvenile justice systems.  The Vision Council asked ourselves, are we looking at all children or do we want to elevate that we need to do much better on keeping kids out of the child welfare and juvenile justice systems and we need to do much more when families get involved in the system to do better for them.  We also incorporated a race equity trauma into our work.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Vision Council is committed to use data to identify needs to define the desired results that we want to achieve and to track our progress.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We work collaboratively withing the Vision Council and beyond.  One of the tenants of the Vision Council is that we do not want to duplicate the work of other groups.  We developed a framework and a plan, but we are constantly seeking partners to see if someone else is already working on it.   We want to help our partners understand how their work might relate to the distinctive experiences and families who are at risk or involved in the child welfare/juvenile justice systems.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Vision Council has also focused on how to make the systems’ cultures constructive.  Often when you are trying to make change the cultures that are in the organizations and systems (public/private) can often stand in the way of progress and it is often an overlooked element of leading change efforts.  The Vision Council decided to go through a process to make sure the culture was visible and imagined a future culture and then building skills and processes to actively move the state in all stakeholders to a new culture.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364" name="Google Shape;36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marR="0" rtl="0" algn="l">
              <a:lnSpc>
                <a:spcPct val="100000"/>
              </a:lnSpc>
              <a:spcBef>
                <a:spcPts val="0"/>
              </a:spcBef>
              <a:spcAft>
                <a:spcPts val="0"/>
              </a:spcAft>
              <a:buClr>
                <a:srgbClr val="404040"/>
              </a:buClr>
              <a:buSzPts val="1200"/>
              <a:buFont typeface="Calibri"/>
              <a:buNone/>
            </a:pPr>
            <a:r>
              <a:rPr lang="en-US" sz="1200">
                <a:solidFill>
                  <a:srgbClr val="404040"/>
                </a:solidFill>
              </a:rPr>
              <a:t>*The National Center on Substance Abuse and Child Welfare offers the </a:t>
            </a:r>
            <a:r>
              <a:rPr lang="en-US" sz="1200" u="sng">
                <a:solidFill>
                  <a:schemeClr val="hlink"/>
                </a:solidFill>
                <a:hlinkClick r:id="rId2"/>
              </a:rPr>
              <a:t>Family-Centered Approach Modules</a:t>
            </a:r>
            <a:r>
              <a:rPr lang="en-US" sz="1200">
                <a:solidFill>
                  <a:srgbClr val="404040"/>
                </a:solidFill>
              </a:rPr>
              <a:t>, which could be a vital resource for the Vision Council for the Key Strategy: 4.1 Establish a family-centered, recovery-oriented, integrated system of care for treating SUDs. </a:t>
            </a:r>
            <a:endParaRPr/>
          </a:p>
          <a:p>
            <a:pPr indent="0" lvl="0" marL="0" rtl="0" algn="l">
              <a:spcBef>
                <a:spcPts val="0"/>
              </a:spcBef>
              <a:spcAft>
                <a:spcPts val="0"/>
              </a:spcAft>
              <a:buNone/>
            </a:pPr>
            <a:r>
              <a:t/>
            </a:r>
            <a:endParaRPr/>
          </a:p>
        </p:txBody>
      </p:sp>
      <p:sp>
        <p:nvSpPr>
          <p:cNvPr id="373" name="Google Shape;37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1179" lvl="0" marL="291179" rtl="0" algn="l">
              <a:spcBef>
                <a:spcPts val="0"/>
              </a:spcBef>
              <a:spcAft>
                <a:spcPts val="0"/>
              </a:spcAft>
              <a:buClr>
                <a:srgbClr val="55565A"/>
              </a:buClr>
              <a:buSzPts val="1200"/>
              <a:buFont typeface="Arial"/>
              <a:buChar char="•"/>
            </a:pPr>
            <a:r>
              <a:rPr lang="en-US">
                <a:solidFill>
                  <a:srgbClr val="55565A"/>
                </a:solidFill>
                <a:latin typeface="Calibri"/>
                <a:ea typeface="Calibri"/>
                <a:cs typeface="Calibri"/>
                <a:sym typeface="Calibri"/>
              </a:rPr>
              <a:t>The Vision Council is using the Results-Based Model to ensure a brighter future for all children and families in Iowa. </a:t>
            </a:r>
            <a:endParaRPr/>
          </a:p>
          <a:p>
            <a:pPr indent="0" lvl="0" marL="0" rtl="0" algn="l">
              <a:spcBef>
                <a:spcPts val="0"/>
              </a:spcBef>
              <a:spcAft>
                <a:spcPts val="0"/>
              </a:spcAft>
              <a:buNone/>
            </a:pPr>
            <a:r>
              <a:t/>
            </a:r>
            <a:endParaRPr>
              <a:solidFill>
                <a:srgbClr val="55565A"/>
              </a:solidFill>
              <a:latin typeface="Calibri"/>
              <a:ea typeface="Calibri"/>
              <a:cs typeface="Calibri"/>
              <a:sym typeface="Calibri"/>
            </a:endParaRPr>
          </a:p>
          <a:p>
            <a:pPr indent="-291179" lvl="0" marL="291179" rtl="0" algn="l">
              <a:spcBef>
                <a:spcPts val="0"/>
              </a:spcBef>
              <a:spcAft>
                <a:spcPts val="0"/>
              </a:spcAft>
              <a:buClr>
                <a:srgbClr val="55565A"/>
              </a:buClr>
              <a:buSzPts val="1200"/>
              <a:buFont typeface="Arial"/>
              <a:buChar char="•"/>
            </a:pPr>
            <a:r>
              <a:rPr lang="en-US">
                <a:solidFill>
                  <a:srgbClr val="55565A"/>
                </a:solidFill>
                <a:latin typeface="Calibri"/>
                <a:ea typeface="Calibri"/>
                <a:cs typeface="Calibri"/>
                <a:sym typeface="Calibri"/>
              </a:rPr>
              <a:t>The work of leaders is to align their actions in ways that make a measurable contribution to better results for all members of a defined population</a:t>
            </a:r>
            <a:endParaRPr/>
          </a:p>
          <a:p>
            <a:pPr indent="0" lvl="0" marL="0" rtl="0" algn="l">
              <a:spcBef>
                <a:spcPts val="0"/>
              </a:spcBef>
              <a:spcAft>
                <a:spcPts val="0"/>
              </a:spcAft>
              <a:buNone/>
            </a:pPr>
            <a:r>
              <a:t/>
            </a:r>
            <a:endParaRPr>
              <a:solidFill>
                <a:srgbClr val="55565A"/>
              </a:solidFill>
              <a:latin typeface="Calibri"/>
              <a:ea typeface="Calibri"/>
              <a:cs typeface="Calibri"/>
              <a:sym typeface="Calibri"/>
            </a:endParaRPr>
          </a:p>
          <a:p>
            <a:pPr indent="-291179" lvl="0" marL="291179" rtl="0" algn="l">
              <a:spcBef>
                <a:spcPts val="0"/>
              </a:spcBef>
              <a:spcAft>
                <a:spcPts val="0"/>
              </a:spcAft>
              <a:buClr>
                <a:srgbClr val="55565A"/>
              </a:buClr>
              <a:buSzPts val="1200"/>
              <a:buFont typeface="Arial"/>
              <a:buChar char="•"/>
            </a:pPr>
            <a:r>
              <a:rPr lang="en-US">
                <a:solidFill>
                  <a:srgbClr val="55565A"/>
                </a:solidFill>
                <a:latin typeface="Calibri"/>
                <a:ea typeface="Calibri"/>
                <a:cs typeface="Calibri"/>
                <a:sym typeface="Calibri"/>
              </a:rPr>
              <a:t>In this work, “all” means just that and focusing on all members of a defined group requires a relentless focus on equity. That focus is reflected throughout the Results-Based approach.</a:t>
            </a:r>
            <a:endParaRPr/>
          </a:p>
          <a:p>
            <a:pPr indent="-214979" lvl="0" marL="291179" rtl="0" algn="l">
              <a:spcBef>
                <a:spcPts val="0"/>
              </a:spcBef>
              <a:spcAft>
                <a:spcPts val="0"/>
              </a:spcAft>
              <a:buClr>
                <a:schemeClr val="dk1"/>
              </a:buClr>
              <a:buSzPts val="1200"/>
              <a:buFont typeface="Arial"/>
              <a:buNone/>
            </a:pPr>
            <a:r>
              <a:t/>
            </a:r>
            <a:endParaRPr>
              <a:solidFill>
                <a:srgbClr val="55565A"/>
              </a:solidFill>
              <a:latin typeface="Calibri"/>
              <a:ea typeface="Calibri"/>
              <a:cs typeface="Calibri"/>
              <a:sym typeface="Calibri"/>
            </a:endParaRPr>
          </a:p>
          <a:p>
            <a:pPr indent="-291179" lvl="0" marL="291179" rtl="0" algn="l">
              <a:spcBef>
                <a:spcPts val="0"/>
              </a:spcBef>
              <a:spcAft>
                <a:spcPts val="0"/>
              </a:spcAft>
              <a:buClr>
                <a:srgbClr val="55565A"/>
              </a:buClr>
              <a:buSzPts val="1200"/>
              <a:buFont typeface="Arial"/>
              <a:buChar char="•"/>
            </a:pPr>
            <a:r>
              <a:rPr lang="en-US">
                <a:solidFill>
                  <a:srgbClr val="55565A"/>
                </a:solidFill>
                <a:latin typeface="Calibri"/>
                <a:ea typeface="Calibri"/>
                <a:cs typeface="Calibri"/>
                <a:sym typeface="Calibri"/>
              </a:rPr>
              <a:t>ASSUMPTIONS</a:t>
            </a:r>
            <a:endParaRPr/>
          </a:p>
          <a:p>
            <a:pPr indent="-291179" lvl="1" marL="596918" rtl="0" algn="l">
              <a:lnSpc>
                <a:spcPct val="80000"/>
              </a:lnSpc>
              <a:spcBef>
                <a:spcPts val="0"/>
              </a:spcBef>
              <a:spcAft>
                <a:spcPts val="0"/>
              </a:spcAft>
              <a:buClr>
                <a:srgbClr val="55565A"/>
              </a:buClr>
              <a:buSzPts val="1200"/>
              <a:buFont typeface="Noto Sans Symbols"/>
              <a:buAutoNum type="arabicPeriod"/>
            </a:pPr>
            <a:r>
              <a:rPr lang="en-US">
                <a:solidFill>
                  <a:srgbClr val="55565A"/>
                </a:solidFill>
                <a:latin typeface="Calibri"/>
                <a:ea typeface="Calibri"/>
                <a:cs typeface="Calibri"/>
                <a:sym typeface="Calibri"/>
              </a:rPr>
              <a:t>People want to make a difference.</a:t>
            </a:r>
            <a:endParaRPr/>
          </a:p>
          <a:p>
            <a:pPr indent="-214979" lvl="1" marL="596918" rtl="0" algn="l">
              <a:lnSpc>
                <a:spcPct val="80000"/>
              </a:lnSpc>
              <a:spcBef>
                <a:spcPts val="0"/>
              </a:spcBef>
              <a:spcAft>
                <a:spcPts val="0"/>
              </a:spcAft>
              <a:buClr>
                <a:schemeClr val="dk1"/>
              </a:buClr>
              <a:buSzPts val="1200"/>
              <a:buFont typeface="Noto Sans Symbols"/>
              <a:buNone/>
            </a:pPr>
            <a:r>
              <a:t/>
            </a:r>
            <a:endParaRPr>
              <a:solidFill>
                <a:srgbClr val="55565A"/>
              </a:solidFill>
              <a:latin typeface="Calibri"/>
              <a:ea typeface="Calibri"/>
              <a:cs typeface="Calibri"/>
              <a:sym typeface="Calibri"/>
            </a:endParaRPr>
          </a:p>
          <a:p>
            <a:pPr indent="-291179" lvl="1" marL="596918" rtl="0" algn="l">
              <a:lnSpc>
                <a:spcPct val="80000"/>
              </a:lnSpc>
              <a:spcBef>
                <a:spcPts val="0"/>
              </a:spcBef>
              <a:spcAft>
                <a:spcPts val="0"/>
              </a:spcAft>
              <a:buClr>
                <a:srgbClr val="55565A"/>
              </a:buClr>
              <a:buSzPts val="1200"/>
              <a:buFont typeface="Noto Sans Symbols"/>
              <a:buAutoNum type="arabicPeriod"/>
            </a:pPr>
            <a:r>
              <a:rPr lang="en-US">
                <a:solidFill>
                  <a:srgbClr val="55565A"/>
                </a:solidFill>
                <a:latin typeface="Calibri"/>
                <a:ea typeface="Calibri"/>
                <a:cs typeface="Calibri"/>
                <a:sym typeface="Calibri"/>
              </a:rPr>
              <a:t>When people are working to make a difference, they want to KNOW (through data / evidence) that they are making a difference.</a:t>
            </a:r>
            <a:endParaRPr/>
          </a:p>
          <a:p>
            <a:pPr indent="-214979" lvl="1" marL="596918" rtl="0" algn="l">
              <a:lnSpc>
                <a:spcPct val="80000"/>
              </a:lnSpc>
              <a:spcBef>
                <a:spcPts val="0"/>
              </a:spcBef>
              <a:spcAft>
                <a:spcPts val="0"/>
              </a:spcAft>
              <a:buClr>
                <a:schemeClr val="dk1"/>
              </a:buClr>
              <a:buSzPts val="1200"/>
              <a:buFont typeface="Noto Sans Symbols"/>
              <a:buNone/>
            </a:pPr>
            <a:r>
              <a:t/>
            </a:r>
            <a:endParaRPr>
              <a:solidFill>
                <a:srgbClr val="55565A"/>
              </a:solidFill>
              <a:latin typeface="Calibri"/>
              <a:ea typeface="Calibri"/>
              <a:cs typeface="Calibri"/>
              <a:sym typeface="Calibri"/>
            </a:endParaRPr>
          </a:p>
          <a:p>
            <a:pPr indent="-291179" lvl="1" marL="596918" rtl="0" algn="l">
              <a:lnSpc>
                <a:spcPct val="80000"/>
              </a:lnSpc>
              <a:spcBef>
                <a:spcPts val="0"/>
              </a:spcBef>
              <a:spcAft>
                <a:spcPts val="0"/>
              </a:spcAft>
              <a:buClr>
                <a:srgbClr val="55565A"/>
              </a:buClr>
              <a:buSzPts val="1200"/>
              <a:buFont typeface="Noto Sans Symbols"/>
              <a:buAutoNum type="arabicPeriod"/>
            </a:pPr>
            <a:r>
              <a:rPr lang="en-US">
                <a:solidFill>
                  <a:srgbClr val="55565A"/>
                </a:solidFill>
                <a:latin typeface="Calibri"/>
                <a:ea typeface="Calibri"/>
                <a:cs typeface="Calibri"/>
                <a:sym typeface="Calibri"/>
              </a:rPr>
              <a:t>People can use the Results-Based competencies, frameworks and tools to help them know and track that they are making a difference. </a:t>
            </a:r>
            <a:endParaRPr/>
          </a:p>
          <a:p>
            <a:pPr indent="-214979" lvl="1" marL="596918" rtl="0" algn="l">
              <a:lnSpc>
                <a:spcPct val="80000"/>
              </a:lnSpc>
              <a:spcBef>
                <a:spcPts val="0"/>
              </a:spcBef>
              <a:spcAft>
                <a:spcPts val="0"/>
              </a:spcAft>
              <a:buClr>
                <a:schemeClr val="dk1"/>
              </a:buClr>
              <a:buSzPts val="1200"/>
              <a:buFont typeface="Noto Sans Symbols"/>
              <a:buNone/>
            </a:pPr>
            <a:r>
              <a:t/>
            </a:r>
            <a:endParaRPr>
              <a:solidFill>
                <a:srgbClr val="55565A"/>
              </a:solidFill>
              <a:latin typeface="Calibri"/>
              <a:ea typeface="Calibri"/>
              <a:cs typeface="Calibri"/>
              <a:sym typeface="Calibri"/>
            </a:endParaRPr>
          </a:p>
          <a:p>
            <a:pPr indent="-291179" lvl="1" marL="596918" rtl="0" algn="l">
              <a:lnSpc>
                <a:spcPct val="80000"/>
              </a:lnSpc>
              <a:spcBef>
                <a:spcPts val="0"/>
              </a:spcBef>
              <a:spcAft>
                <a:spcPts val="0"/>
              </a:spcAft>
              <a:buClr>
                <a:srgbClr val="55565A"/>
              </a:buClr>
              <a:buSzPts val="1200"/>
              <a:buFont typeface="Noto Sans Symbols"/>
              <a:buAutoNum type="arabicPeriod"/>
            </a:pPr>
            <a:r>
              <a:rPr lang="en-US">
                <a:solidFill>
                  <a:srgbClr val="55565A"/>
                </a:solidFill>
                <a:latin typeface="Calibri"/>
                <a:ea typeface="Calibri"/>
                <a:cs typeface="Calibri"/>
                <a:sym typeface="Calibri"/>
              </a:rPr>
              <a:t>If leaders perform better in role and if they align their actions with other partners, then they will have greater and more equitable impact on the populations they are working with and on behalf of.</a:t>
            </a:r>
            <a:endParaRPr/>
          </a:p>
          <a:p>
            <a:pPr indent="-214979" lvl="0" marL="291179" rtl="0" algn="l">
              <a:spcBef>
                <a:spcPts val="0"/>
              </a:spcBef>
              <a:spcAft>
                <a:spcPts val="0"/>
              </a:spcAft>
              <a:buClr>
                <a:schemeClr val="dk1"/>
              </a:buClr>
              <a:buSzPts val="1200"/>
              <a:buFont typeface="Arial"/>
              <a:buNone/>
            </a:pPr>
            <a:r>
              <a:t/>
            </a:r>
            <a:endParaRPr>
              <a:solidFill>
                <a:srgbClr val="55565A"/>
              </a:solidFill>
              <a:latin typeface="Calibri"/>
              <a:ea typeface="Calibri"/>
              <a:cs typeface="Calibri"/>
              <a:sym typeface="Calibri"/>
            </a:endParaRPr>
          </a:p>
          <a:p>
            <a:pPr indent="0" lvl="0" marL="0" rtl="0" algn="l">
              <a:spcBef>
                <a:spcPts val="0"/>
              </a:spcBef>
              <a:spcAft>
                <a:spcPts val="0"/>
              </a:spcAft>
              <a:buNone/>
            </a:pPr>
            <a:r>
              <a:t/>
            </a:r>
            <a:endParaRPr/>
          </a:p>
        </p:txBody>
      </p:sp>
      <p:sp>
        <p:nvSpPr>
          <p:cNvPr id="199" name="Google Shape;1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Early on in the process (Fall 2019), we used the human synergistics model which helped us conduct a survey of stakeholders asking them to identify the state of the current culture.  We won’t got into too much detail, but we I will point out is a portion of the circumplex has an aggressive defensive styles, passive defensive styles on the bottom and at the top it is constructive styles.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surveyed health and human services providers, representatives from the judicial system, representatives from DHS and all members of the Vision Council.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Process wise, stakeholders do a survey on one day on how they access the current culture and the next day they get another survey to weigh in on what they want the ideal culture to be.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survey respondents identified a good bit of aggressive defensive styles, some passive defensive styles and some constructive styles that are already in place that could be built upon.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the right, the commentary through the survey of what the ideal culture that they would like to have in the state moves everything to a much more constructive style/space.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3" name="Google Shape;2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238" name="Google Shape;2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None/>
            </a:pPr>
            <a:r>
              <a:rPr b="1" lang="en-US" sz="1800">
                <a:solidFill>
                  <a:srgbClr val="2E74B5"/>
                </a:solidFill>
                <a:latin typeface="Arial"/>
                <a:ea typeface="Arial"/>
                <a:cs typeface="Arial"/>
                <a:sym typeface="Arial"/>
              </a:rPr>
              <a:t>Results Action Plan Summary</a:t>
            </a:r>
            <a:endParaRPr/>
          </a:p>
          <a:p>
            <a:pPr indent="0" lvl="0" marL="0" marR="0" rtl="0" algn="l">
              <a:lnSpc>
                <a:spcPct val="120000"/>
              </a:lnSpc>
              <a:spcBef>
                <a:spcPts val="600"/>
              </a:spcBef>
              <a:spcAft>
                <a:spcPts val="0"/>
              </a:spcAft>
              <a:buNone/>
            </a:pPr>
            <a:r>
              <a:rPr lang="en-US" sz="1800">
                <a:solidFill>
                  <a:srgbClr val="404040"/>
                </a:solidFill>
                <a:latin typeface="Arial"/>
                <a:ea typeface="Arial"/>
                <a:cs typeface="Arial"/>
                <a:sym typeface="Arial"/>
              </a:rPr>
              <a:t>Families and children in the Focus Populations:</a:t>
            </a:r>
            <a:endParaRPr/>
          </a:p>
          <a:p>
            <a:pPr indent="0" lvl="0" marL="0" marR="0" rtl="0" algn="l">
              <a:lnSpc>
                <a:spcPct val="120000"/>
              </a:lnSpc>
              <a:spcBef>
                <a:spcPts val="900"/>
              </a:spcBef>
              <a:spcAft>
                <a:spcPts val="0"/>
              </a:spcAft>
              <a:buNone/>
            </a:pPr>
            <a:r>
              <a:rPr b="1" lang="en-US" sz="1800">
                <a:solidFill>
                  <a:srgbClr val="404040"/>
                </a:solidFill>
                <a:latin typeface="Arial"/>
                <a:ea typeface="Arial"/>
                <a:cs typeface="Arial"/>
                <a:sym typeface="Arial"/>
              </a:rPr>
              <a:t>Result 1: Thrive together as families.</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Target:</a:t>
            </a:r>
            <a:r>
              <a:rPr i="1" lang="en-US" sz="1800">
                <a:solidFill>
                  <a:srgbClr val="404040"/>
                </a:solidFill>
                <a:latin typeface="Arial"/>
                <a:ea typeface="Arial"/>
                <a:cs typeface="Arial"/>
                <a:sym typeface="Arial"/>
              </a:rPr>
              <a:t> </a:t>
            </a:r>
            <a:r>
              <a:rPr lang="en-US" sz="1800">
                <a:solidFill>
                  <a:srgbClr val="404040"/>
                </a:solidFill>
                <a:latin typeface="Arial"/>
                <a:ea typeface="Arial"/>
                <a:cs typeface="Arial"/>
                <a:sym typeface="Arial"/>
              </a:rPr>
              <a:t>By 2026, reduce entries into the child welfare and juvenile justice systems among families in the Focus Populations by </a:t>
            </a:r>
            <a:r>
              <a:rPr lang="en-US" sz="1800">
                <a:solidFill>
                  <a:srgbClr val="404040"/>
                </a:solidFill>
                <a:highlight>
                  <a:srgbClr val="FFFF00"/>
                </a:highlight>
                <a:latin typeface="Arial"/>
                <a:ea typeface="Arial"/>
                <a:cs typeface="Arial"/>
                <a:sym typeface="Arial"/>
              </a:rPr>
              <a:t>(# or %).</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Progress Indicator:</a:t>
            </a:r>
            <a:r>
              <a:rPr i="1" lang="en-US" sz="1800">
                <a:solidFill>
                  <a:srgbClr val="404040"/>
                </a:solidFill>
                <a:latin typeface="Arial"/>
                <a:ea typeface="Arial"/>
                <a:cs typeface="Arial"/>
                <a:sym typeface="Arial"/>
              </a:rPr>
              <a:t> </a:t>
            </a:r>
            <a:r>
              <a:rPr i="1" lang="en-US" sz="1800">
                <a:solidFill>
                  <a:srgbClr val="404040"/>
                </a:solidFill>
                <a:highlight>
                  <a:srgbClr val="FFFF00"/>
                </a:highlight>
                <a:latin typeface="Arial"/>
                <a:ea typeface="Arial"/>
                <a:cs typeface="Arial"/>
                <a:sym typeface="Arial"/>
              </a:rPr>
              <a:t>TBD</a:t>
            </a:r>
            <a:r>
              <a:rPr i="1" lang="en-US" sz="1800">
                <a:solidFill>
                  <a:srgbClr val="404040"/>
                </a:solidFill>
                <a:latin typeface="Arial"/>
                <a:ea typeface="Arial"/>
                <a:cs typeface="Arial"/>
                <a:sym typeface="Arial"/>
              </a:rPr>
              <a:t> (Baseline: </a:t>
            </a:r>
            <a:r>
              <a:rPr i="1" lang="en-US" sz="1800">
                <a:solidFill>
                  <a:srgbClr val="404040"/>
                </a:solidFill>
                <a:highlight>
                  <a:srgbClr val="FFFF00"/>
                </a:highlight>
                <a:latin typeface="Arial"/>
                <a:ea typeface="Arial"/>
                <a:cs typeface="Arial"/>
                <a:sym typeface="Arial"/>
              </a:rPr>
              <a:t>TBD</a:t>
            </a:r>
            <a:r>
              <a:rPr i="1" lang="en-US" sz="1800">
                <a:solidFill>
                  <a:srgbClr val="404040"/>
                </a:solidFill>
                <a:latin typeface="Arial"/>
                <a:ea typeface="Arial"/>
                <a:cs typeface="Arial"/>
                <a:sym typeface="Arial"/>
              </a:rPr>
              <a:t>, will be based on Progress Indicator)</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i="1" lang="en-US" sz="1800">
                <a:solidFill>
                  <a:srgbClr val="404040"/>
                </a:solidFill>
                <a:latin typeface="Arial"/>
                <a:ea typeface="Arial"/>
                <a:cs typeface="Arial"/>
                <a:sym typeface="Arial"/>
              </a:rPr>
              <a:t> </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Strategies:</a:t>
            </a:r>
            <a:endParaRPr sz="1800">
              <a:solidFill>
                <a:srgbClr val="404040"/>
              </a:solidFill>
              <a:latin typeface="Arial"/>
              <a:ea typeface="Arial"/>
              <a:cs typeface="Arial"/>
              <a:sym typeface="Arial"/>
            </a:endParaRPr>
          </a:p>
          <a:p>
            <a:pPr indent="0" lvl="0" marL="914400" marR="0" rtl="0" algn="l">
              <a:lnSpc>
                <a:spcPct val="120000"/>
              </a:lnSpc>
              <a:spcBef>
                <a:spcPts val="0"/>
              </a:spcBef>
              <a:spcAft>
                <a:spcPts val="0"/>
              </a:spcAft>
              <a:buNone/>
            </a:pPr>
            <a:r>
              <a:rPr i="1" lang="en-US" sz="1800">
                <a:solidFill>
                  <a:srgbClr val="404040"/>
                </a:solidFill>
                <a:latin typeface="Arial"/>
                <a:ea typeface="Arial"/>
                <a:cs typeface="Arial"/>
                <a:sym typeface="Arial"/>
              </a:rPr>
              <a:t>1.1 Establish trauma-informed, healing-centered systems</a:t>
            </a:r>
            <a:endParaRPr sz="1800">
              <a:solidFill>
                <a:srgbClr val="404040"/>
              </a:solidFill>
              <a:latin typeface="Arial"/>
              <a:ea typeface="Arial"/>
              <a:cs typeface="Arial"/>
              <a:sym typeface="Arial"/>
            </a:endParaRPr>
          </a:p>
          <a:p>
            <a:pPr indent="0" lvl="0" marL="914400" marR="0" rtl="0" algn="l">
              <a:lnSpc>
                <a:spcPct val="120000"/>
              </a:lnSpc>
              <a:spcBef>
                <a:spcPts val="0"/>
              </a:spcBef>
              <a:spcAft>
                <a:spcPts val="0"/>
              </a:spcAft>
              <a:buNone/>
            </a:pPr>
            <a:r>
              <a:rPr i="1" lang="en-US" sz="1800">
                <a:solidFill>
                  <a:srgbClr val="404040"/>
                </a:solidFill>
                <a:latin typeface="Arial"/>
                <a:ea typeface="Arial"/>
                <a:cs typeface="Arial"/>
                <a:sym typeface="Arial"/>
              </a:rPr>
              <a:t>1.2 Support and strengthen relationships among children, youth, parents and </a:t>
            </a:r>
            <a:endParaRPr sz="1800">
              <a:solidFill>
                <a:srgbClr val="404040"/>
              </a:solidFill>
              <a:latin typeface="Arial"/>
              <a:ea typeface="Arial"/>
              <a:cs typeface="Arial"/>
              <a:sym typeface="Arial"/>
            </a:endParaRPr>
          </a:p>
          <a:p>
            <a:pPr indent="457200" lvl="0" marL="914400" marR="0" rtl="0" algn="l">
              <a:lnSpc>
                <a:spcPct val="120000"/>
              </a:lnSpc>
              <a:spcBef>
                <a:spcPts val="0"/>
              </a:spcBef>
              <a:spcAft>
                <a:spcPts val="0"/>
              </a:spcAft>
              <a:buNone/>
            </a:pPr>
            <a:r>
              <a:rPr i="1" lang="en-US" sz="1800">
                <a:solidFill>
                  <a:srgbClr val="404040"/>
                </a:solidFill>
                <a:latin typeface="Arial"/>
                <a:ea typeface="Arial"/>
                <a:cs typeface="Arial"/>
                <a:sym typeface="Arial"/>
              </a:rPr>
              <a:t>families</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0" marR="0" rtl="0" algn="l">
              <a:lnSpc>
                <a:spcPct val="120000"/>
              </a:lnSpc>
              <a:spcBef>
                <a:spcPts val="0"/>
              </a:spcBef>
              <a:spcAft>
                <a:spcPts val="0"/>
              </a:spcAft>
              <a:buNone/>
            </a:pPr>
            <a:r>
              <a:rPr b="1" lang="en-US" sz="1800">
                <a:solidFill>
                  <a:srgbClr val="404040"/>
                </a:solidFill>
                <a:latin typeface="Arial"/>
                <a:ea typeface="Arial"/>
                <a:cs typeface="Arial"/>
                <a:sym typeface="Arial"/>
              </a:rPr>
              <a:t>Result 2: Are connected to permanent housing.</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Target:</a:t>
            </a:r>
            <a:r>
              <a:rPr i="1" lang="en-US" sz="1800">
                <a:solidFill>
                  <a:srgbClr val="404040"/>
                </a:solidFill>
                <a:latin typeface="Arial"/>
                <a:ea typeface="Arial"/>
                <a:cs typeface="Arial"/>
                <a:sym typeface="Arial"/>
              </a:rPr>
              <a:t> </a:t>
            </a:r>
            <a:r>
              <a:rPr lang="en-US" sz="1800">
                <a:solidFill>
                  <a:srgbClr val="404040"/>
                </a:solidFill>
                <a:latin typeface="Arial"/>
                <a:ea typeface="Arial"/>
                <a:cs typeface="Arial"/>
                <a:sym typeface="Arial"/>
              </a:rPr>
              <a:t>By 2026, 94% of Iowa families with children are living in safe, affordable housing.</a:t>
            </a:r>
            <a:endParaRPr/>
          </a:p>
          <a:p>
            <a:pPr indent="0" lvl="0" marL="0" marR="0" rtl="0" algn="l">
              <a:lnSpc>
                <a:spcPct val="120000"/>
              </a:lnSpc>
              <a:spcBef>
                <a:spcPts val="0"/>
              </a:spcBef>
              <a:spcAft>
                <a:spcPts val="0"/>
              </a:spcAft>
              <a:buNone/>
            </a:pPr>
            <a:r>
              <a:rPr i="1" lang="en-US" sz="1800">
                <a:solidFill>
                  <a:srgbClr val="404040"/>
                </a:solidFill>
                <a:latin typeface="Arial"/>
                <a:ea typeface="Arial"/>
                <a:cs typeface="Arial"/>
                <a:sym typeface="Arial"/>
              </a:rPr>
              <a:t> </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Progress Indicator:</a:t>
            </a:r>
            <a:r>
              <a:rPr i="1" lang="en-US" sz="1800">
                <a:solidFill>
                  <a:srgbClr val="404040"/>
                </a:solidFill>
                <a:latin typeface="Arial"/>
                <a:ea typeface="Arial"/>
                <a:cs typeface="Arial"/>
                <a:sym typeface="Arial"/>
              </a:rPr>
              <a:t> </a:t>
            </a:r>
            <a:r>
              <a:rPr i="1" lang="en-US" sz="1800">
                <a:solidFill>
                  <a:srgbClr val="404040"/>
                </a:solidFill>
                <a:highlight>
                  <a:srgbClr val="FFFF00"/>
                </a:highlight>
                <a:latin typeface="Arial"/>
                <a:ea typeface="Arial"/>
                <a:cs typeface="Arial"/>
                <a:sym typeface="Arial"/>
              </a:rPr>
              <a:t>TBD</a:t>
            </a:r>
            <a:r>
              <a:rPr i="1" lang="en-US" sz="1800">
                <a:solidFill>
                  <a:srgbClr val="404040"/>
                </a:solidFill>
                <a:latin typeface="Arial"/>
                <a:ea typeface="Arial"/>
                <a:cs typeface="Arial"/>
                <a:sym typeface="Arial"/>
              </a:rPr>
              <a:t> (Baseline: </a:t>
            </a:r>
            <a:r>
              <a:rPr i="1" lang="en-US" sz="1800">
                <a:solidFill>
                  <a:srgbClr val="404040"/>
                </a:solidFill>
                <a:highlight>
                  <a:srgbClr val="FFFF00"/>
                </a:highlight>
                <a:latin typeface="Arial"/>
                <a:ea typeface="Arial"/>
                <a:cs typeface="Arial"/>
                <a:sym typeface="Arial"/>
              </a:rPr>
              <a:t>TBD</a:t>
            </a:r>
            <a:r>
              <a:rPr i="1" lang="en-US" sz="1800">
                <a:solidFill>
                  <a:srgbClr val="404040"/>
                </a:solidFill>
                <a:latin typeface="Arial"/>
                <a:ea typeface="Arial"/>
                <a:cs typeface="Arial"/>
                <a:sym typeface="Arial"/>
              </a:rPr>
              <a:t>, will be based on Progress Indicator)</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i="1" lang="en-US" sz="1800">
                <a:solidFill>
                  <a:srgbClr val="404040"/>
                </a:solidFill>
                <a:latin typeface="Arial"/>
                <a:ea typeface="Arial"/>
                <a:cs typeface="Arial"/>
                <a:sym typeface="Arial"/>
              </a:rPr>
              <a:t> </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Strategy:</a:t>
            </a:r>
            <a:endParaRPr sz="1800">
              <a:solidFill>
                <a:srgbClr val="404040"/>
              </a:solidFill>
              <a:latin typeface="Arial"/>
              <a:ea typeface="Arial"/>
              <a:cs typeface="Arial"/>
              <a:sym typeface="Arial"/>
            </a:endParaRPr>
          </a:p>
          <a:p>
            <a:pPr indent="0" lvl="0" marL="914400" marR="0" rtl="0" algn="l">
              <a:lnSpc>
                <a:spcPct val="120000"/>
              </a:lnSpc>
              <a:spcBef>
                <a:spcPts val="0"/>
              </a:spcBef>
              <a:spcAft>
                <a:spcPts val="0"/>
              </a:spcAft>
              <a:buNone/>
            </a:pPr>
            <a:r>
              <a:rPr i="1" lang="en-US" sz="1800">
                <a:solidFill>
                  <a:srgbClr val="404040"/>
                </a:solidFill>
                <a:latin typeface="Arial"/>
                <a:ea typeface="Arial"/>
                <a:cs typeface="Arial"/>
                <a:sym typeface="Arial"/>
              </a:rPr>
              <a:t>2.1 Ensure there is a concerted, results-focused effort to provide permanent housing options for families in the Focus Populations.</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i="1" lang="en-US" sz="1800">
                <a:solidFill>
                  <a:srgbClr val="404040"/>
                </a:solidFill>
                <a:latin typeface="Arial"/>
                <a:ea typeface="Arial"/>
                <a:cs typeface="Arial"/>
                <a:sym typeface="Arial"/>
              </a:rPr>
              <a:t> </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0" marR="0" rtl="0" algn="l">
              <a:lnSpc>
                <a:spcPct val="120000"/>
              </a:lnSpc>
              <a:spcBef>
                <a:spcPts val="0"/>
              </a:spcBef>
              <a:spcAft>
                <a:spcPts val="0"/>
              </a:spcAft>
              <a:buNone/>
            </a:pPr>
            <a:r>
              <a:rPr b="1" lang="en-US" sz="1800">
                <a:solidFill>
                  <a:srgbClr val="404040"/>
                </a:solidFill>
                <a:latin typeface="Arial"/>
                <a:ea typeface="Arial"/>
                <a:cs typeface="Arial"/>
                <a:sym typeface="Arial"/>
              </a:rPr>
              <a:t>Result 3:</a:t>
            </a:r>
            <a:r>
              <a:rPr lang="en-US" sz="1800">
                <a:solidFill>
                  <a:srgbClr val="404040"/>
                </a:solidFill>
                <a:latin typeface="Arial"/>
                <a:ea typeface="Arial"/>
                <a:cs typeface="Arial"/>
                <a:sym typeface="Arial"/>
              </a:rPr>
              <a:t> </a:t>
            </a:r>
            <a:r>
              <a:rPr b="1" lang="en-US" sz="1800">
                <a:solidFill>
                  <a:srgbClr val="404040"/>
                </a:solidFill>
                <a:latin typeface="Arial"/>
                <a:ea typeface="Arial"/>
                <a:cs typeface="Arial"/>
                <a:sym typeface="Arial"/>
              </a:rPr>
              <a:t>Have a family economic profile that equates to a moderate, adequate standard of living</a:t>
            </a:r>
            <a:r>
              <a:rPr lang="en-US" sz="1800">
                <a:solidFill>
                  <a:srgbClr val="404040"/>
                </a:solidFill>
                <a:latin typeface="Arial"/>
                <a:ea typeface="Arial"/>
                <a:cs typeface="Arial"/>
                <a:sym typeface="Arial"/>
              </a:rPr>
              <a:t>.</a:t>
            </a:r>
            <a:endParaRPr/>
          </a:p>
          <a:p>
            <a:pPr indent="0" lvl="0" marL="0" marR="0" rtl="0" algn="l">
              <a:lnSpc>
                <a:spcPct val="120000"/>
              </a:lnSpc>
              <a:spcBef>
                <a:spcPts val="0"/>
              </a:spcBef>
              <a:spcAft>
                <a:spcPts val="0"/>
              </a:spcAft>
              <a:buNone/>
            </a:pPr>
            <a:r>
              <a:rPr lang="en-US" sz="1800">
                <a:solidFill>
                  <a:srgbClr val="404040"/>
                </a:solidFill>
                <a:latin typeface="Arial"/>
                <a:ea typeface="Arial"/>
                <a:cs typeface="Arial"/>
                <a:sym typeface="Arial"/>
              </a:rPr>
              <a:t>	</a:t>
            </a:r>
            <a:r>
              <a:rPr b="1" i="1" lang="en-US" sz="1800">
                <a:solidFill>
                  <a:srgbClr val="404040"/>
                </a:solidFill>
                <a:latin typeface="Arial"/>
                <a:ea typeface="Arial"/>
                <a:cs typeface="Arial"/>
                <a:sym typeface="Arial"/>
              </a:rPr>
              <a:t>Target:</a:t>
            </a:r>
            <a:r>
              <a:rPr i="1" lang="en-US" sz="1800">
                <a:solidFill>
                  <a:srgbClr val="404040"/>
                </a:solidFill>
                <a:latin typeface="Arial"/>
                <a:ea typeface="Arial"/>
                <a:cs typeface="Arial"/>
                <a:sym typeface="Arial"/>
              </a:rPr>
              <a:t> </a:t>
            </a:r>
            <a:r>
              <a:rPr lang="en-US" sz="1800">
                <a:solidFill>
                  <a:srgbClr val="404040"/>
                </a:solidFill>
                <a:latin typeface="Arial"/>
                <a:ea typeface="Arial"/>
                <a:cs typeface="Arial"/>
                <a:sym typeface="Arial"/>
              </a:rPr>
              <a:t>By 2026, cut child poverty from 44% to 22%.</a:t>
            </a:r>
            <a:endParaRPr/>
          </a:p>
          <a:p>
            <a:pPr indent="457200" lvl="0" marL="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Progress indicator</a:t>
            </a:r>
            <a:r>
              <a:rPr b="1" lang="en-US" sz="1800">
                <a:solidFill>
                  <a:srgbClr val="404040"/>
                </a:solidFill>
                <a:latin typeface="Arial"/>
                <a:ea typeface="Arial"/>
                <a:cs typeface="Arial"/>
                <a:sym typeface="Arial"/>
              </a:rPr>
              <a:t>:</a:t>
            </a:r>
            <a:r>
              <a:rPr lang="en-US" sz="1800">
                <a:solidFill>
                  <a:srgbClr val="404040"/>
                </a:solidFill>
                <a:latin typeface="Arial"/>
                <a:ea typeface="Arial"/>
                <a:cs typeface="Arial"/>
                <a:sym typeface="Arial"/>
              </a:rPr>
              <a:t> Percent of children below 250 percent poverty in Iowa (</a:t>
            </a:r>
            <a:r>
              <a:rPr i="1" lang="en-US" sz="1800">
                <a:solidFill>
                  <a:srgbClr val="404040"/>
                </a:solidFill>
                <a:latin typeface="Arial"/>
                <a:ea typeface="Arial"/>
                <a:cs typeface="Arial"/>
                <a:sym typeface="Arial"/>
              </a:rPr>
              <a:t>Baseline: </a:t>
            </a:r>
            <a:r>
              <a:rPr lang="en-US" sz="1800">
                <a:solidFill>
                  <a:srgbClr val="404040"/>
                </a:solidFill>
                <a:latin typeface="Arial"/>
                <a:ea typeface="Arial"/>
                <a:cs typeface="Arial"/>
                <a:sym typeface="Arial"/>
              </a:rPr>
              <a:t>44% (National KIDS COUNT Database, 2019))</a:t>
            </a:r>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Strategy:</a:t>
            </a:r>
            <a:endParaRPr sz="1800">
              <a:solidFill>
                <a:srgbClr val="404040"/>
              </a:solidFill>
              <a:latin typeface="Arial"/>
              <a:ea typeface="Arial"/>
              <a:cs typeface="Arial"/>
              <a:sym typeface="Arial"/>
            </a:endParaRPr>
          </a:p>
          <a:p>
            <a:pPr indent="0" lvl="0" marL="914400" marR="0" rtl="0" algn="l">
              <a:lnSpc>
                <a:spcPct val="120000"/>
              </a:lnSpc>
              <a:spcBef>
                <a:spcPts val="0"/>
              </a:spcBef>
              <a:spcAft>
                <a:spcPts val="0"/>
              </a:spcAft>
              <a:buNone/>
            </a:pPr>
            <a:r>
              <a:rPr i="1" lang="en-US" sz="1800">
                <a:solidFill>
                  <a:srgbClr val="404040"/>
                </a:solidFill>
                <a:latin typeface="Arial"/>
                <a:ea typeface="Arial"/>
                <a:cs typeface="Arial"/>
                <a:sym typeface="Arial"/>
              </a:rPr>
              <a:t>3.1 Ensure families have economic opportunities, and are connected to material and concrete supports, when needed.</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0" marR="0" rtl="0" algn="l">
              <a:lnSpc>
                <a:spcPct val="120000"/>
              </a:lnSpc>
              <a:spcBef>
                <a:spcPts val="0"/>
              </a:spcBef>
              <a:spcAft>
                <a:spcPts val="0"/>
              </a:spcAft>
              <a:buNone/>
            </a:pPr>
            <a:r>
              <a:rPr b="1" lang="en-US" sz="1800">
                <a:solidFill>
                  <a:srgbClr val="404040"/>
                </a:solidFill>
                <a:latin typeface="Arial"/>
                <a:ea typeface="Arial"/>
                <a:cs typeface="Arial"/>
                <a:sym typeface="Arial"/>
              </a:rPr>
              <a:t>Result 4: Receive family-centered, recovery-oriented Substance Use Disorder treatment, when needed.</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Target:</a:t>
            </a:r>
            <a:r>
              <a:rPr i="1" lang="en-US" sz="1800">
                <a:solidFill>
                  <a:srgbClr val="404040"/>
                </a:solidFill>
                <a:latin typeface="Arial"/>
                <a:ea typeface="Arial"/>
                <a:cs typeface="Arial"/>
                <a:sym typeface="Arial"/>
              </a:rPr>
              <a:t> S</a:t>
            </a:r>
            <a:r>
              <a:rPr lang="en-US" sz="1800">
                <a:solidFill>
                  <a:srgbClr val="404040"/>
                </a:solidFill>
                <a:latin typeface="Arial"/>
                <a:ea typeface="Arial"/>
                <a:cs typeface="Arial"/>
                <a:sym typeface="Arial"/>
              </a:rPr>
              <a:t>afely increase the number of families who remain intact while in recovery by 10% each year beginning in 2023.</a:t>
            </a:r>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Progress Indicator:</a:t>
            </a:r>
            <a:r>
              <a:rPr i="1" lang="en-US" sz="1800">
                <a:solidFill>
                  <a:srgbClr val="404040"/>
                </a:solidFill>
                <a:latin typeface="Arial"/>
                <a:ea typeface="Arial"/>
                <a:cs typeface="Arial"/>
                <a:sym typeface="Arial"/>
              </a:rPr>
              <a:t> </a:t>
            </a:r>
            <a:r>
              <a:rPr lang="en-US" sz="1800">
                <a:solidFill>
                  <a:srgbClr val="404040"/>
                </a:solidFill>
                <a:highlight>
                  <a:srgbClr val="FFFF00"/>
                </a:highlight>
                <a:latin typeface="Arial"/>
                <a:ea typeface="Arial"/>
                <a:cs typeface="Arial"/>
                <a:sym typeface="Arial"/>
              </a:rPr>
              <a:t>TBD</a:t>
            </a:r>
            <a:r>
              <a:rPr lang="en-US" sz="1800">
                <a:solidFill>
                  <a:srgbClr val="404040"/>
                </a:solidFill>
                <a:latin typeface="Arial"/>
                <a:ea typeface="Arial"/>
                <a:cs typeface="Arial"/>
                <a:sym typeface="Arial"/>
              </a:rPr>
              <a:t> </a:t>
            </a:r>
            <a:r>
              <a:rPr i="1" lang="en-US" sz="1800">
                <a:solidFill>
                  <a:srgbClr val="404040"/>
                </a:solidFill>
                <a:latin typeface="Arial"/>
                <a:ea typeface="Arial"/>
                <a:cs typeface="Arial"/>
                <a:sym typeface="Arial"/>
              </a:rPr>
              <a:t>(Baseline: </a:t>
            </a:r>
            <a:r>
              <a:rPr i="1" lang="en-US" sz="1800">
                <a:solidFill>
                  <a:srgbClr val="404040"/>
                </a:solidFill>
                <a:highlight>
                  <a:srgbClr val="FFFF00"/>
                </a:highlight>
                <a:latin typeface="Arial"/>
                <a:ea typeface="Arial"/>
                <a:cs typeface="Arial"/>
                <a:sym typeface="Arial"/>
              </a:rPr>
              <a:t>TBD</a:t>
            </a:r>
            <a:r>
              <a:rPr i="1" lang="en-US" sz="1800">
                <a:solidFill>
                  <a:srgbClr val="404040"/>
                </a:solidFill>
                <a:latin typeface="Arial"/>
                <a:ea typeface="Arial"/>
                <a:cs typeface="Arial"/>
                <a:sym typeface="Arial"/>
              </a:rPr>
              <a:t>, will be based on Progress Indicator)</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 </a:t>
            </a:r>
            <a:endParaRPr sz="18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rPr b="1" i="1" lang="en-US" sz="1800">
                <a:solidFill>
                  <a:srgbClr val="404040"/>
                </a:solidFill>
                <a:latin typeface="Arial"/>
                <a:ea typeface="Arial"/>
                <a:cs typeface="Arial"/>
                <a:sym typeface="Arial"/>
              </a:rPr>
              <a:t>Strategy:</a:t>
            </a:r>
            <a:endParaRPr sz="1800">
              <a:solidFill>
                <a:srgbClr val="404040"/>
              </a:solidFill>
              <a:latin typeface="Arial"/>
              <a:ea typeface="Arial"/>
              <a:cs typeface="Arial"/>
              <a:sym typeface="Arial"/>
            </a:endParaRPr>
          </a:p>
          <a:p>
            <a:pPr indent="0" lvl="0" marL="914400" marR="0" rtl="0" algn="l">
              <a:lnSpc>
                <a:spcPct val="120000"/>
              </a:lnSpc>
              <a:spcBef>
                <a:spcPts val="0"/>
              </a:spcBef>
              <a:spcAft>
                <a:spcPts val="0"/>
              </a:spcAft>
              <a:buNone/>
            </a:pPr>
            <a:r>
              <a:rPr i="1" lang="en-US" sz="1800">
                <a:solidFill>
                  <a:srgbClr val="404040"/>
                </a:solidFill>
                <a:latin typeface="Arial"/>
                <a:ea typeface="Arial"/>
                <a:cs typeface="Arial"/>
                <a:sym typeface="Arial"/>
              </a:rPr>
              <a:t>4.1 Establish a family-centered, recovery-oriented, integrated system of care for treating Substance Use Disorders (SUDs).</a:t>
            </a:r>
            <a:endParaRPr sz="1800">
              <a:solidFill>
                <a:srgbClr val="404040"/>
              </a:solidFill>
              <a:latin typeface="Arial"/>
              <a:ea typeface="Arial"/>
              <a:cs typeface="Arial"/>
              <a:sym typeface="Arial"/>
            </a:endParaRPr>
          </a:p>
          <a:p>
            <a:pPr indent="0" lvl="0" marL="0" marR="0" rtl="0" algn="l">
              <a:spcBef>
                <a:spcPts val="0"/>
              </a:spcBef>
              <a:spcAft>
                <a:spcPts val="0"/>
              </a:spcAft>
              <a:buNone/>
            </a:pPr>
            <a:r>
              <a:rPr i="1" lang="en-US" sz="1800">
                <a:solidFill>
                  <a:srgbClr val="404040"/>
                </a:solidFill>
                <a:latin typeface="Arial"/>
                <a:ea typeface="Arial"/>
                <a:cs typeface="Arial"/>
                <a:sym typeface="Arial"/>
              </a:rPr>
              <a:t>[Working to select a data point to track that will not have any unintended consequences.]</a:t>
            </a:r>
            <a:endParaRPr sz="1800">
              <a:solidFill>
                <a:srgbClr val="404040"/>
              </a:solidFill>
              <a:latin typeface="Arial"/>
              <a:ea typeface="Arial"/>
              <a:cs typeface="Arial"/>
              <a:sym typeface="Arial"/>
            </a:endParaRPr>
          </a:p>
          <a:p>
            <a:pPr indent="0" lvl="0" marL="0" marR="0" rtl="0" algn="l">
              <a:lnSpc>
                <a:spcPct val="120000"/>
              </a:lnSpc>
              <a:spcBef>
                <a:spcPts val="0"/>
              </a:spcBef>
              <a:spcAft>
                <a:spcPts val="0"/>
              </a:spcAft>
              <a:buNone/>
            </a:pPr>
            <a:r>
              <a:rPr i="1" lang="en-US" sz="1800">
                <a:solidFill>
                  <a:srgbClr val="404040"/>
                </a:solidFill>
                <a:latin typeface="Arial"/>
                <a:ea typeface="Arial"/>
                <a:cs typeface="Arial"/>
                <a:sym typeface="Arial"/>
              </a:rPr>
              <a:t>[Working with housing experts to help decide between “Severe Housing Problems in Iowa” or “Children Living in Crowded Housing” or another/different recommended progress indicator.]</a:t>
            </a:r>
            <a:endParaRPr sz="1800">
              <a:solidFill>
                <a:srgbClr val="404040"/>
              </a:solidFill>
              <a:latin typeface="Arial"/>
              <a:ea typeface="Arial"/>
              <a:cs typeface="Arial"/>
              <a:sym typeface="Arial"/>
            </a:endParaRPr>
          </a:p>
          <a:p>
            <a:pPr indent="0" lvl="0" marL="0" marR="0" rtl="0" algn="l">
              <a:lnSpc>
                <a:spcPct val="120000"/>
              </a:lnSpc>
              <a:spcBef>
                <a:spcPts val="900"/>
              </a:spcBef>
              <a:spcAft>
                <a:spcPts val="0"/>
              </a:spcAft>
              <a:buNone/>
            </a:pPr>
            <a:r>
              <a:rPr i="1" lang="en-US" sz="1800">
                <a:solidFill>
                  <a:srgbClr val="404040"/>
                </a:solidFill>
                <a:latin typeface="Arial"/>
                <a:ea typeface="Arial"/>
                <a:cs typeface="Arial"/>
                <a:sym typeface="Arial"/>
              </a:rPr>
              <a:t>[Working to prepare a Request for Information to DHS that will inform the selection of a Progress Indicator.</a:t>
            </a:r>
            <a:r>
              <a:rPr lang="en-US" sz="1800">
                <a:solidFill>
                  <a:srgbClr val="404040"/>
                </a:solidFill>
                <a:latin typeface="Arial"/>
                <a:ea typeface="Arial"/>
                <a:cs typeface="Arial"/>
                <a:sym typeface="Arial"/>
              </a:rPr>
              <a:t>]</a:t>
            </a:r>
            <a:endParaRPr/>
          </a:p>
          <a:p>
            <a:pPr indent="0" lvl="0" marL="0" marR="0" rtl="0" algn="l">
              <a:spcBef>
                <a:spcPts val="0"/>
              </a:spcBef>
              <a:spcAft>
                <a:spcPts val="0"/>
              </a:spcAft>
              <a:buNone/>
            </a:pPr>
            <a:r>
              <a:rPr lang="en-US" sz="1800">
                <a:solidFill>
                  <a:srgbClr val="404040"/>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280" name="Google Shape;2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 name="Google Shape;19;p2"/>
          <p:cNvGrpSpPr/>
          <p:nvPr/>
        </p:nvGrpSpPr>
        <p:grpSpPr>
          <a:xfrm>
            <a:off x="0" y="6511269"/>
            <a:ext cx="12212754" cy="474071"/>
            <a:chOff x="-28000" y="6622535"/>
            <a:chExt cx="12212754" cy="474071"/>
          </a:xfrm>
        </p:grpSpPr>
        <p:sp>
          <p:nvSpPr>
            <p:cNvPr id="20" name="Google Shape;20;p2"/>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2"/>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2"/>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p:nvPr>
            <p:ph idx="2" type="pic"/>
          </p:nvPr>
        </p:nvSpPr>
        <p:spPr>
          <a:xfrm>
            <a:off x="5183188" y="987425"/>
            <a:ext cx="6172200" cy="4873625"/>
          </a:xfrm>
          <a:prstGeom prst="rect">
            <a:avLst/>
          </a:prstGeom>
          <a:noFill/>
          <a:ln>
            <a:noFill/>
          </a:ln>
        </p:spPr>
      </p:sp>
      <p:sp>
        <p:nvSpPr>
          <p:cNvPr id="76" name="Google Shape;76;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5" name="Google Shape;10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 name="Shape 108"/>
        <p:cNvGrpSpPr/>
        <p:nvPr/>
      </p:nvGrpSpPr>
      <p:grpSpPr>
        <a:xfrm>
          <a:off x="0" y="0"/>
          <a:ext cx="0" cy="0"/>
          <a:chOff x="0" y="0"/>
          <a:chExt cx="0" cy="0"/>
        </a:xfrm>
      </p:grpSpPr>
      <p:sp>
        <p:nvSpPr>
          <p:cNvPr id="109" name="Google Shape;10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7" name="Google Shape;11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1" name="Shape 141"/>
        <p:cNvGrpSpPr/>
        <p:nvPr/>
      </p:nvGrpSpPr>
      <p:grpSpPr>
        <a:xfrm>
          <a:off x="0" y="0"/>
          <a:ext cx="0" cy="0"/>
          <a:chOff x="0" y="0"/>
          <a:chExt cx="0" cy="0"/>
        </a:xfrm>
      </p:grpSpPr>
      <p:sp>
        <p:nvSpPr>
          <p:cNvPr id="142" name="Google Shape;14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4" name="Google Shape;144;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3"/>
          <p:cNvSpPr/>
          <p:nvPr>
            <p:ph idx="2" type="pic"/>
          </p:nvPr>
        </p:nvSpPr>
        <p:spPr>
          <a:xfrm>
            <a:off x="5183188" y="987425"/>
            <a:ext cx="6172200" cy="4873625"/>
          </a:xfrm>
          <a:prstGeom prst="rect">
            <a:avLst/>
          </a:prstGeom>
          <a:noFill/>
          <a:ln>
            <a:noFill/>
          </a:ln>
        </p:spPr>
      </p:sp>
      <p:sp>
        <p:nvSpPr>
          <p:cNvPr id="151" name="Google Shape;151;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2" name="Google Shape;15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 name="Shape 161"/>
        <p:cNvGrpSpPr/>
        <p:nvPr/>
      </p:nvGrpSpPr>
      <p:grpSpPr>
        <a:xfrm>
          <a:off x="0" y="0"/>
          <a:ext cx="0" cy="0"/>
          <a:chOff x="0" y="0"/>
          <a:chExt cx="0" cy="0"/>
        </a:xfrm>
      </p:grpSpPr>
      <p:sp>
        <p:nvSpPr>
          <p:cNvPr id="162" name="Google Shape;162;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Star)">
  <p:cSld name="Content Slide (Star)">
    <p:spTree>
      <p:nvGrpSpPr>
        <p:cNvPr id="27" name="Shape 27"/>
        <p:cNvGrpSpPr/>
        <p:nvPr/>
      </p:nvGrpSpPr>
      <p:grpSpPr>
        <a:xfrm>
          <a:off x="0" y="0"/>
          <a:ext cx="0" cy="0"/>
          <a:chOff x="0" y="0"/>
          <a:chExt cx="0" cy="0"/>
        </a:xfrm>
      </p:grpSpPr>
      <p:pic>
        <p:nvPicPr>
          <p:cNvPr descr="Template bars.png" id="28" name="Google Shape;28;p4"/>
          <p:cNvPicPr preferRelativeResize="0"/>
          <p:nvPr/>
        </p:nvPicPr>
        <p:blipFill rotWithShape="1">
          <a:blip r:embed="rId2">
            <a:alphaModFix/>
          </a:blip>
          <a:srcRect b="58318" l="16902" r="9881" t="35053"/>
          <a:stretch/>
        </p:blipFill>
        <p:spPr>
          <a:xfrm>
            <a:off x="66339" y="6194007"/>
            <a:ext cx="4613245" cy="590771"/>
          </a:xfrm>
          <a:prstGeom prst="rect">
            <a:avLst/>
          </a:prstGeom>
          <a:noFill/>
          <a:ln>
            <a:noFill/>
          </a:ln>
        </p:spPr>
      </p:pic>
      <p:pic>
        <p:nvPicPr>
          <p:cNvPr descr="coloured crops+backgrounds.png" id="29" name="Google Shape;29;p4"/>
          <p:cNvPicPr preferRelativeResize="0"/>
          <p:nvPr/>
        </p:nvPicPr>
        <p:blipFill rotWithShape="1">
          <a:blip r:embed="rId3">
            <a:alphaModFix/>
          </a:blip>
          <a:srcRect b="42684" l="46319" r="20781" t="34389"/>
          <a:stretch/>
        </p:blipFill>
        <p:spPr>
          <a:xfrm>
            <a:off x="10459300" y="-7187"/>
            <a:ext cx="1741844" cy="1717022"/>
          </a:xfrm>
          <a:prstGeom prst="rect">
            <a:avLst/>
          </a:prstGeom>
          <a:noFill/>
          <a:ln>
            <a:noFill/>
          </a:ln>
        </p:spPr>
      </p:pic>
      <p:sp>
        <p:nvSpPr>
          <p:cNvPr id="30" name="Google Shape;30;p4"/>
          <p:cNvSpPr txBox="1"/>
          <p:nvPr>
            <p:ph idx="1" type="body"/>
          </p:nvPr>
        </p:nvSpPr>
        <p:spPr>
          <a:xfrm>
            <a:off x="344388" y="402337"/>
            <a:ext cx="10114912" cy="704088"/>
          </a:xfrm>
          <a:prstGeom prst="rect">
            <a:avLst/>
          </a:prstGeom>
          <a:noFill/>
          <a:ln>
            <a:noFill/>
          </a:ln>
        </p:spPr>
        <p:txBody>
          <a:bodyPr anchorCtr="0" anchor="t" bIns="45700" lIns="91425" spcFirstLastPara="1" rIns="91425" wrap="square" tIns="45700">
            <a:normAutofit/>
          </a:bodyPr>
          <a:lstStyle>
            <a:lvl1pPr indent="-228600" lvl="0" marL="457200" algn="l">
              <a:lnSpc>
                <a:spcPct val="80000"/>
              </a:lnSpc>
              <a:spcBef>
                <a:spcPts val="0"/>
              </a:spcBef>
              <a:spcAft>
                <a:spcPts val="0"/>
              </a:spcAft>
              <a:buClr>
                <a:srgbClr val="000090"/>
              </a:buClr>
              <a:buSzPts val="4000"/>
              <a:buNone/>
              <a:defRPr sz="4000">
                <a:solidFill>
                  <a:srgbClr val="00009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2" type="body"/>
          </p:nvPr>
        </p:nvSpPr>
        <p:spPr>
          <a:xfrm>
            <a:off x="344388" y="1278203"/>
            <a:ext cx="11238012" cy="49158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Calibri"/>
                <a:ea typeface="Calibri"/>
                <a:cs typeface="Calibri"/>
                <a:sym typeface="Calibri"/>
              </a:defRPr>
            </a:lvl1pPr>
            <a:lvl2pPr indent="-228600" lvl="1" marL="914400" algn="l">
              <a:lnSpc>
                <a:spcPct val="90000"/>
              </a:lnSpc>
              <a:spcBef>
                <a:spcPts val="500"/>
              </a:spcBef>
              <a:spcAft>
                <a:spcPts val="0"/>
              </a:spcAft>
              <a:buClr>
                <a:srgbClr val="7F7F7F"/>
              </a:buClr>
              <a:buSzPts val="2000"/>
              <a:buNone/>
              <a:defRPr sz="2000">
                <a:solidFill>
                  <a:srgbClr val="7F7F7F"/>
                </a:solidFill>
                <a:latin typeface="Arial"/>
                <a:ea typeface="Arial"/>
                <a:cs typeface="Arial"/>
                <a:sym typeface="Arial"/>
              </a:defRPr>
            </a:lvl2pPr>
            <a:lvl3pPr indent="-228600" lvl="2" marL="1371600" algn="l">
              <a:lnSpc>
                <a:spcPct val="90000"/>
              </a:lnSpc>
              <a:spcBef>
                <a:spcPts val="500"/>
              </a:spcBef>
              <a:spcAft>
                <a:spcPts val="0"/>
              </a:spcAft>
              <a:buClr>
                <a:srgbClr val="7F7F7F"/>
              </a:buClr>
              <a:buSzPts val="2000"/>
              <a:buNone/>
              <a:defRPr sz="2000">
                <a:solidFill>
                  <a:srgbClr val="7F7F7F"/>
                </a:solidFill>
                <a:latin typeface="Arial"/>
                <a:ea typeface="Arial"/>
                <a:cs typeface="Arial"/>
                <a:sym typeface="Arial"/>
              </a:defRPr>
            </a:lvl3pPr>
            <a:lvl4pPr indent="-228600" lvl="3" marL="1828800" algn="l">
              <a:lnSpc>
                <a:spcPct val="90000"/>
              </a:lnSpc>
              <a:spcBef>
                <a:spcPts val="500"/>
              </a:spcBef>
              <a:spcAft>
                <a:spcPts val="0"/>
              </a:spcAft>
              <a:buClr>
                <a:srgbClr val="7F7F7F"/>
              </a:buClr>
              <a:buSzPts val="2000"/>
              <a:buNone/>
              <a:defRPr sz="2000">
                <a:solidFill>
                  <a:srgbClr val="7F7F7F"/>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2" type="sldNum"/>
          </p:nvPr>
        </p:nvSpPr>
        <p:spPr>
          <a:xfrm>
            <a:off x="5667375" y="6419653"/>
            <a:ext cx="457200" cy="365125"/>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41" name="Google Shape;41;p6"/>
          <p:cNvGrpSpPr/>
          <p:nvPr/>
        </p:nvGrpSpPr>
        <p:grpSpPr>
          <a:xfrm>
            <a:off x="0" y="6511269"/>
            <a:ext cx="12212754" cy="474071"/>
            <a:chOff x="-28000" y="6622535"/>
            <a:chExt cx="12212754" cy="474071"/>
          </a:xfrm>
        </p:grpSpPr>
        <p:sp>
          <p:nvSpPr>
            <p:cNvPr id="42" name="Google Shape;42;p6"/>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6"/>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6"/>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 name="Google Shape;45;p6"/>
          <p:cNvSpPr/>
          <p:nvPr/>
        </p:nvSpPr>
        <p:spPr>
          <a:xfrm>
            <a:off x="0" y="0"/>
            <a:ext cx="12192000" cy="1584960"/>
          </a:xfrm>
          <a:prstGeom prst="rect">
            <a:avLst/>
          </a:prstGeom>
          <a:solidFill>
            <a:srgbClr val="00627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 application&#10;&#10;Description automatically generated" id="46" name="Google Shape;46;p6"/>
          <p:cNvPicPr preferRelativeResize="0"/>
          <p:nvPr/>
        </p:nvPicPr>
        <p:blipFill rotWithShape="1">
          <a:blip r:embed="rId2">
            <a:alphaModFix/>
          </a:blip>
          <a:srcRect b="0" l="0" r="0" t="0"/>
          <a:stretch/>
        </p:blipFill>
        <p:spPr>
          <a:xfrm>
            <a:off x="3204754" y="0"/>
            <a:ext cx="5486400" cy="17965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7"/>
          <p:cNvSpPr txBox="1"/>
          <p:nvPr>
            <p:ph type="title"/>
          </p:nvPr>
        </p:nvSpPr>
        <p:spPr>
          <a:xfrm>
            <a:off x="831850" y="1709738"/>
            <a:ext cx="10515600" cy="2852737"/>
          </a:xfrm>
          <a:prstGeom prst="rect">
            <a:avLst/>
          </a:prstGeom>
          <a:solidFill>
            <a:srgbClr val="006271"/>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 name="Google Shape;12;p1"/>
          <p:cNvGrpSpPr/>
          <p:nvPr/>
        </p:nvGrpSpPr>
        <p:grpSpPr>
          <a:xfrm>
            <a:off x="0" y="6511269"/>
            <a:ext cx="12212754" cy="474071"/>
            <a:chOff x="-28000" y="6622535"/>
            <a:chExt cx="12212754" cy="474071"/>
          </a:xfrm>
        </p:grpSpPr>
        <p:sp>
          <p:nvSpPr>
            <p:cNvPr id="13" name="Google Shape;13;p1"/>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1"/>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countyhealthrankings.org/explore-health-rankings/measures-data-sources/county-health-rankings-model/health-factors/physical-environment/housing-transit/severe-housing-proble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ncsacw.acf.hhs.gov/topics/family-centered-approach/fca-modules.aspx"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clearimpact.com/wp-content/uploads/2022/05/RBA-Ebook-Updated-FINAL.pdf?hsCtaTracking=72546293-9f56-4f50-841b-6a45006c519e%7C7438409b-c8ff-47bb-a028-c93354e95123" TargetMode="External"/><Relationship Id="rId10" Type="http://schemas.openxmlformats.org/officeDocument/2006/relationships/hyperlink" Target="https://clearimpact.com/wp-content/uploads/2022/05/RBA-Ebook-Updated-FINAL.pdf?hsCtaTracking=72546293-9f56-4f50-841b-6a45006c519e%7C7438409b-c8ff-47bb-a028-c93354e95123"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clearimpact.com/wp-content/uploads/2022/05/RBA-Ebook-Updated-FINAL.pdf?hsCtaTracking=72546293-9f56-4f50-841b-6a45006c519e%7C7438409b-c8ff-47bb-a028-c93354e95123" TargetMode="External"/><Relationship Id="rId4" Type="http://schemas.openxmlformats.org/officeDocument/2006/relationships/hyperlink" Target="https://clearimpact.com/wp-content/uploads/2022/05/RBA-Ebook-Updated-FINAL.pdf?hsCtaTracking=72546293-9f56-4f50-841b-6a45006c519e%7C7438409b-c8ff-47bb-a028-c93354e95123" TargetMode="External"/><Relationship Id="rId9" Type="http://schemas.openxmlformats.org/officeDocument/2006/relationships/hyperlink" Target="https://clearimpact.com/wp-content/uploads/2022/05/RBA-Ebook-Updated-FINAL.pdf?hsCtaTracking=72546293-9f56-4f50-841b-6a45006c519e%7C7438409b-c8ff-47bb-a028-c93354e95123" TargetMode="External"/><Relationship Id="rId5" Type="http://schemas.openxmlformats.org/officeDocument/2006/relationships/hyperlink" Target="https://clearimpact.com/wp-content/uploads/2022/05/RBA-Ebook-Updated-FINAL.pdf?hsCtaTracking=72546293-9f56-4f50-841b-6a45006c519e%7C7438409b-c8ff-47bb-a028-c93354e95123" TargetMode="External"/><Relationship Id="rId6" Type="http://schemas.openxmlformats.org/officeDocument/2006/relationships/hyperlink" Target="https://clearimpact.com/wp-content/uploads/2022/05/RBA-Ebook-Updated-FINAL.pdf?hsCtaTracking=72546293-9f56-4f50-841b-6a45006c519e%7C7438409b-c8ff-47bb-a028-c93354e95123" TargetMode="External"/><Relationship Id="rId7" Type="http://schemas.openxmlformats.org/officeDocument/2006/relationships/hyperlink" Target="https://clearimpact.com/wp-content/uploads/2022/05/RBA-Ebook-Updated-FINAL.pdf?hsCtaTracking=72546293-9f56-4f50-841b-6a45006c519e%7C7438409b-c8ff-47bb-a028-c93354e95123" TargetMode="External"/><Relationship Id="rId8" Type="http://schemas.openxmlformats.org/officeDocument/2006/relationships/hyperlink" Target="https://clearimpact.com/wp-content/uploads/2022/05/RBA-Ebook-Updated-FINAL.pdf?hsCtaTracking=72546293-9f56-4f50-841b-6a45006c519e%7C7438409b-c8ff-47bb-a028-c93354e9512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about:blank" TargetMode="External"/><Relationship Id="rId4" Type="http://schemas.openxmlformats.org/officeDocument/2006/relationships/hyperlink" Target="https://uwm.edu/icfw/hom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Kristie@iachild.or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838200" y="260022"/>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Iowa Change Leadership Vision Council </a:t>
            </a:r>
            <a:br>
              <a:rPr lang="en-US" sz="3000">
                <a:latin typeface="Arial"/>
                <a:ea typeface="Arial"/>
                <a:cs typeface="Arial"/>
                <a:sym typeface="Arial"/>
              </a:rPr>
            </a:br>
            <a:r>
              <a:rPr lang="en-US" sz="3000">
                <a:latin typeface="Arial"/>
                <a:ea typeface="Arial"/>
                <a:cs typeface="Arial"/>
                <a:sym typeface="Arial"/>
              </a:rPr>
              <a:t>(Vision Council) </a:t>
            </a:r>
            <a:endParaRPr/>
          </a:p>
        </p:txBody>
      </p:sp>
      <p:sp>
        <p:nvSpPr>
          <p:cNvPr id="172" name="Google Shape;172;p26"/>
          <p:cNvSpPr txBox="1"/>
          <p:nvPr>
            <p:ph idx="1" type="body"/>
          </p:nvPr>
        </p:nvSpPr>
        <p:spPr>
          <a:xfrm>
            <a:off x="838200" y="1501502"/>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271"/>
              </a:buClr>
              <a:buSzPts val="1400"/>
              <a:buNone/>
            </a:pPr>
            <a:r>
              <a:rPr b="1" lang="en-US" sz="1400">
                <a:solidFill>
                  <a:srgbClr val="006271"/>
                </a:solidFill>
              </a:rPr>
              <a:t>Founded:</a:t>
            </a:r>
            <a:r>
              <a:rPr lang="en-US" sz="1400">
                <a:solidFill>
                  <a:srgbClr val="006271"/>
                </a:solidFill>
              </a:rPr>
              <a:t>  </a:t>
            </a:r>
            <a:r>
              <a:rPr lang="en-US" sz="1400"/>
              <a:t>August 2019</a:t>
            </a:r>
            <a:endParaRPr/>
          </a:p>
          <a:p>
            <a:pPr indent="0" lvl="0" marL="0" marR="0" rtl="0" algn="l">
              <a:lnSpc>
                <a:spcPct val="90000"/>
              </a:lnSpc>
              <a:spcBef>
                <a:spcPts val="0"/>
              </a:spcBef>
              <a:spcAft>
                <a:spcPts val="0"/>
              </a:spcAft>
              <a:buClr>
                <a:schemeClr val="dk1"/>
              </a:buClr>
              <a:buSzPts val="1400"/>
              <a:buNone/>
            </a:pPr>
            <a:r>
              <a:t/>
            </a:r>
            <a:endParaRPr sz="1400"/>
          </a:p>
          <a:p>
            <a:pPr indent="0" lvl="0" marL="0" marR="0" rtl="0" algn="l">
              <a:lnSpc>
                <a:spcPct val="90000"/>
              </a:lnSpc>
              <a:spcBef>
                <a:spcPts val="0"/>
              </a:spcBef>
              <a:spcAft>
                <a:spcPts val="0"/>
              </a:spcAft>
              <a:buClr>
                <a:srgbClr val="006271"/>
              </a:buClr>
              <a:buSzPts val="1400"/>
              <a:buNone/>
            </a:pPr>
            <a:r>
              <a:rPr b="1" lang="en-US" sz="1400">
                <a:solidFill>
                  <a:srgbClr val="006271"/>
                </a:solidFill>
              </a:rPr>
              <a:t>Who we are:  </a:t>
            </a:r>
            <a:r>
              <a:rPr lang="en-US" sz="1400"/>
              <a:t>As leaders in the public and private sectors we formed the Vision Council to focus on the importance of building and re-building family and child well-being through a public health approach.  </a:t>
            </a:r>
            <a:endParaRPr/>
          </a:p>
          <a:p>
            <a:pPr indent="0" lvl="0" marL="0" marR="0" rtl="0" algn="l">
              <a:lnSpc>
                <a:spcPct val="90000"/>
              </a:lnSpc>
              <a:spcBef>
                <a:spcPts val="0"/>
              </a:spcBef>
              <a:spcAft>
                <a:spcPts val="0"/>
              </a:spcAft>
              <a:buClr>
                <a:schemeClr val="dk1"/>
              </a:buClr>
              <a:buSzPts val="1400"/>
              <a:buNone/>
            </a:pPr>
            <a:r>
              <a:rPr lang="en-US" sz="1400"/>
              <a:t> </a:t>
            </a:r>
            <a:endParaRPr b="1" sz="1400">
              <a:solidFill>
                <a:srgbClr val="006271"/>
              </a:solidFill>
            </a:endParaRPr>
          </a:p>
          <a:p>
            <a:pPr indent="0" lvl="0" marL="0" rtl="0" algn="l">
              <a:lnSpc>
                <a:spcPct val="90000"/>
              </a:lnSpc>
              <a:spcBef>
                <a:spcPts val="0"/>
              </a:spcBef>
              <a:spcAft>
                <a:spcPts val="0"/>
              </a:spcAft>
              <a:buClr>
                <a:srgbClr val="006271"/>
              </a:buClr>
              <a:buSzPts val="1400"/>
              <a:buNone/>
            </a:pPr>
            <a:r>
              <a:rPr b="1" lang="en-US" sz="1400">
                <a:solidFill>
                  <a:srgbClr val="006271"/>
                </a:solidFill>
              </a:rPr>
              <a:t>Vision: </a:t>
            </a:r>
            <a:r>
              <a:rPr lang="en-US" sz="1400">
                <a:solidFill>
                  <a:srgbClr val="404040"/>
                </a:solidFill>
              </a:rPr>
              <a:t>Families and children in Iowa are safe, secure, healthy and well in their communities.</a:t>
            </a:r>
            <a:endParaRPr/>
          </a:p>
          <a:p>
            <a:pPr indent="0" lvl="0" marL="0" rtl="0" algn="l">
              <a:lnSpc>
                <a:spcPct val="90000"/>
              </a:lnSpc>
              <a:spcBef>
                <a:spcPts val="0"/>
              </a:spcBef>
              <a:spcAft>
                <a:spcPts val="0"/>
              </a:spcAft>
              <a:buClr>
                <a:schemeClr val="dk1"/>
              </a:buClr>
              <a:buSzPts val="1400"/>
              <a:buNone/>
            </a:pPr>
            <a:r>
              <a:t/>
            </a:r>
            <a:endParaRPr b="1" sz="1400">
              <a:solidFill>
                <a:srgbClr val="006271"/>
              </a:solidFill>
            </a:endParaRPr>
          </a:p>
          <a:p>
            <a:pPr indent="0" lvl="0" marL="0" marR="0" rtl="0" algn="l">
              <a:lnSpc>
                <a:spcPct val="90000"/>
              </a:lnSpc>
              <a:spcBef>
                <a:spcPts val="0"/>
              </a:spcBef>
              <a:spcAft>
                <a:spcPts val="0"/>
              </a:spcAft>
              <a:buClr>
                <a:srgbClr val="006271"/>
              </a:buClr>
              <a:buSzPts val="1400"/>
              <a:buNone/>
            </a:pPr>
            <a:r>
              <a:rPr b="1" lang="en-US" sz="1400">
                <a:solidFill>
                  <a:srgbClr val="006271"/>
                </a:solidFill>
              </a:rPr>
              <a:t>What we do:  </a:t>
            </a:r>
            <a:r>
              <a:rPr lang="en-US" sz="1400"/>
              <a:t>The Vision Council (VC) utilizes the Results Based Accountability model and a Culture Shift model to make the vision a reality. The VC collaborates with human services providers, advocates, and state leaders to shift systems culture and create system-level solutions to make measurable progress for specified, focus populations. Initially, a study of data identified intersectional issues facing families and children, which led to identifying the focus populations. The theory is that by improving conditions, systems and outcomes for the children and families in the focus populations, there will be measurable progress toward the VC’s vision – and all of Iowa will benefit.</a:t>
            </a:r>
            <a:endParaRPr/>
          </a:p>
          <a:p>
            <a:pPr indent="0" lvl="0" marL="0" marR="0" rtl="0" algn="l">
              <a:lnSpc>
                <a:spcPct val="90000"/>
              </a:lnSpc>
              <a:spcBef>
                <a:spcPts val="0"/>
              </a:spcBef>
              <a:spcAft>
                <a:spcPts val="0"/>
              </a:spcAft>
              <a:buClr>
                <a:schemeClr val="dk1"/>
              </a:buClr>
              <a:buSzPts val="1400"/>
              <a:buNone/>
            </a:pPr>
            <a:r>
              <a:t/>
            </a:r>
            <a:endParaRPr sz="1400"/>
          </a:p>
          <a:p>
            <a:pPr indent="0" lvl="0" marL="0" marR="0" rtl="0" algn="l">
              <a:lnSpc>
                <a:spcPct val="90000"/>
              </a:lnSpc>
              <a:spcBef>
                <a:spcPts val="0"/>
              </a:spcBef>
              <a:spcAft>
                <a:spcPts val="0"/>
              </a:spcAft>
              <a:buClr>
                <a:schemeClr val="dk1"/>
              </a:buClr>
              <a:buSzPts val="1400"/>
              <a:buNone/>
            </a:pPr>
            <a:r>
              <a:rPr lang="en-US" sz="1400"/>
              <a:t>The VC work groups design and advance the strategies to achieve its goals and measure progress. The work groups are aligned with the focus populations:</a:t>
            </a:r>
            <a:endParaRPr/>
          </a:p>
          <a:p>
            <a:pPr indent="0" lvl="0" marL="0" marR="0" rtl="0" algn="l">
              <a:lnSpc>
                <a:spcPct val="90000"/>
              </a:lnSpc>
              <a:spcBef>
                <a:spcPts val="0"/>
              </a:spcBef>
              <a:spcAft>
                <a:spcPts val="0"/>
              </a:spcAft>
              <a:buClr>
                <a:schemeClr val="dk1"/>
              </a:buClr>
              <a:buSzPts val="1400"/>
              <a:buNone/>
            </a:pPr>
            <a:r>
              <a:rPr lang="en-US" sz="1400"/>
              <a:t> </a:t>
            </a:r>
            <a:endParaRPr/>
          </a:p>
          <a:p>
            <a:pPr indent="-342900" lvl="0" marL="342900" marR="0" rtl="0" algn="l">
              <a:lnSpc>
                <a:spcPct val="90000"/>
              </a:lnSpc>
              <a:spcBef>
                <a:spcPts val="0"/>
              </a:spcBef>
              <a:spcAft>
                <a:spcPts val="0"/>
              </a:spcAft>
              <a:buClr>
                <a:srgbClr val="006271"/>
              </a:buClr>
              <a:buSzPts val="1400"/>
              <a:buFont typeface="Noto Sans Symbols"/>
              <a:buChar char="∙"/>
            </a:pPr>
            <a:r>
              <a:rPr b="1" lang="en-US" sz="1400">
                <a:solidFill>
                  <a:srgbClr val="006271"/>
                </a:solidFill>
              </a:rPr>
              <a:t>Substance Use Disorder Work Group:  </a:t>
            </a:r>
            <a:r>
              <a:rPr lang="en-US" sz="1400"/>
              <a:t>Focuses on interconnectivity of substance use disorders and child maltreatment to better support families living with substance use disorders who have children ages 10 years and younger.  </a:t>
            </a:r>
            <a:endParaRPr/>
          </a:p>
          <a:p>
            <a:pPr indent="0" lvl="0" marL="0" marR="0" rtl="0" algn="l">
              <a:lnSpc>
                <a:spcPct val="90000"/>
              </a:lnSpc>
              <a:spcBef>
                <a:spcPts val="0"/>
              </a:spcBef>
              <a:spcAft>
                <a:spcPts val="0"/>
              </a:spcAft>
              <a:buClr>
                <a:schemeClr val="dk1"/>
              </a:buClr>
              <a:buSzPts val="1400"/>
              <a:buNone/>
            </a:pPr>
            <a:r>
              <a:t/>
            </a:r>
            <a:endParaRPr sz="1400"/>
          </a:p>
          <a:p>
            <a:pPr indent="-342900" lvl="0" marL="342900" marR="0" rtl="0" algn="l">
              <a:lnSpc>
                <a:spcPct val="90000"/>
              </a:lnSpc>
              <a:spcBef>
                <a:spcPts val="0"/>
              </a:spcBef>
              <a:spcAft>
                <a:spcPts val="0"/>
              </a:spcAft>
              <a:buClr>
                <a:srgbClr val="006271"/>
              </a:buClr>
              <a:buSzPts val="1400"/>
              <a:buFont typeface="Noto Sans Symbols"/>
              <a:buChar char="∙"/>
            </a:pPr>
            <a:r>
              <a:rPr b="1" lang="en-US" sz="1400">
                <a:solidFill>
                  <a:srgbClr val="006271"/>
                </a:solidFill>
              </a:rPr>
              <a:t>Older Youth Work Group:  </a:t>
            </a:r>
            <a:r>
              <a:rPr lang="en-US" sz="1400"/>
              <a:t>Focuses on the systemic inequities that need to be dismantled for Iowa youth of color (ages 10 and older) and their families who experience risk factors and system inequities that put them at greater risk of involvement in the child welfare or juvenile justice systems.  </a:t>
            </a:r>
            <a:endParaRPr/>
          </a:p>
          <a:p>
            <a:pPr indent="0" lvl="0" marL="0" marR="0" rtl="0" algn="l">
              <a:lnSpc>
                <a:spcPct val="90000"/>
              </a:lnSpc>
              <a:spcBef>
                <a:spcPts val="0"/>
              </a:spcBef>
              <a:spcAft>
                <a:spcPts val="0"/>
              </a:spcAft>
              <a:buClr>
                <a:schemeClr val="dk1"/>
              </a:buClr>
              <a:buSzPts val="1400"/>
              <a:buNone/>
            </a:pPr>
            <a:r>
              <a:t/>
            </a:r>
            <a:endParaRPr sz="1400"/>
          </a:p>
          <a:p>
            <a:pPr indent="-342900" lvl="0" marL="342900" marR="0" rtl="0" algn="l">
              <a:lnSpc>
                <a:spcPct val="90000"/>
              </a:lnSpc>
              <a:spcBef>
                <a:spcPts val="0"/>
              </a:spcBef>
              <a:spcAft>
                <a:spcPts val="0"/>
              </a:spcAft>
              <a:buClr>
                <a:srgbClr val="006271"/>
              </a:buClr>
              <a:buSzPts val="1400"/>
              <a:buFont typeface="Noto Sans Symbols"/>
              <a:buChar char="∙"/>
            </a:pPr>
            <a:r>
              <a:rPr b="1" lang="en-US" sz="1400">
                <a:solidFill>
                  <a:srgbClr val="006271"/>
                </a:solidFill>
              </a:rPr>
              <a:t>North Star Work Group:  </a:t>
            </a:r>
            <a:r>
              <a:rPr lang="en-US" sz="1400"/>
              <a:t>Focuses on the root cause of financial instability and housing insecurity that can unnecessarily lead to families being involved in the child welfare and juvenile justice systems.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Results Action Plan Summary by Result</a:t>
            </a:r>
            <a:br>
              <a:rPr lang="en-US" sz="3000">
                <a:latin typeface="Arial"/>
                <a:ea typeface="Arial"/>
                <a:cs typeface="Arial"/>
                <a:sym typeface="Arial"/>
              </a:rPr>
            </a:br>
            <a:r>
              <a:rPr lang="en-US" sz="2200">
                <a:latin typeface="Arial"/>
                <a:ea typeface="Arial"/>
                <a:cs typeface="Arial"/>
                <a:sym typeface="Arial"/>
              </a:rPr>
              <a:t>Families and children in the focus populations:</a:t>
            </a:r>
            <a:endParaRPr/>
          </a:p>
        </p:txBody>
      </p:sp>
      <p:sp>
        <p:nvSpPr>
          <p:cNvPr id="290" name="Google Shape;290;p35"/>
          <p:cNvSpPr txBox="1"/>
          <p:nvPr/>
        </p:nvSpPr>
        <p:spPr>
          <a:xfrm>
            <a:off x="619835" y="1286088"/>
            <a:ext cx="11410240" cy="444121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1: Thrive together as families.</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b="1" i="1" lang="en-US" sz="1800">
                <a:solidFill>
                  <a:srgbClr val="404040"/>
                </a:solidFill>
                <a:latin typeface="Calibri"/>
                <a:ea typeface="Calibri"/>
                <a:cs typeface="Calibri"/>
                <a:sym typeface="Calibri"/>
              </a:rPr>
              <a:t>Target:</a:t>
            </a:r>
            <a:r>
              <a:rPr i="1" lang="en-US" sz="1800">
                <a:solidFill>
                  <a:srgbClr val="404040"/>
                </a:solidFill>
                <a:latin typeface="Calibri"/>
                <a:ea typeface="Calibri"/>
                <a:cs typeface="Calibri"/>
                <a:sym typeface="Calibri"/>
              </a:rPr>
              <a:t> </a:t>
            </a:r>
            <a:r>
              <a:rPr lang="en-US" sz="1800">
                <a:solidFill>
                  <a:srgbClr val="404040"/>
                </a:solidFill>
                <a:latin typeface="Calibri"/>
                <a:ea typeface="Calibri"/>
                <a:cs typeface="Calibri"/>
                <a:sym typeface="Calibri"/>
              </a:rPr>
              <a:t> By 2026, increase permanency* with family for children and youth in the target populations. </a:t>
            </a:r>
            <a:endParaRPr/>
          </a:p>
          <a:p>
            <a:pPr indent="0" lvl="0" marL="45720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Progress Indicator: </a:t>
            </a:r>
            <a:r>
              <a:rPr lang="en-US" sz="1800">
                <a:solidFill>
                  <a:srgbClr val="404040"/>
                </a:solidFill>
                <a:latin typeface="Calibri"/>
                <a:ea typeface="Calibri"/>
                <a:cs typeface="Calibri"/>
                <a:sym typeface="Calibri"/>
              </a:rPr>
              <a:t>Reduction in number of children who experience out of home placement. </a:t>
            </a:r>
            <a:endParaRPr/>
          </a:p>
          <a:p>
            <a:pPr indent="0" lvl="0" marL="457200" marR="0" rtl="0" algn="l">
              <a:lnSpc>
                <a:spcPct val="120000"/>
              </a:lnSpc>
              <a:spcBef>
                <a:spcPts val="0"/>
              </a:spcBef>
              <a:spcAft>
                <a:spcPts val="0"/>
              </a:spcAft>
              <a:buNone/>
            </a:pPr>
            <a:r>
              <a:rPr lang="en-US" sz="1400">
                <a:solidFill>
                  <a:srgbClr val="404040"/>
                </a:solidFill>
                <a:latin typeface="Calibri"/>
                <a:ea typeface="Calibri"/>
                <a:cs typeface="Calibri"/>
                <a:sym typeface="Calibri"/>
              </a:rPr>
              <a:t>(Source: Iowa Health &amp; Human Services, Child Welfare Division)</a:t>
            </a:r>
            <a:endParaRPr sz="14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Key strategies (plus FY23 priorities listed): </a:t>
            </a:r>
            <a:endParaRPr/>
          </a:p>
          <a:p>
            <a:pPr indent="0" lvl="0" marL="914400" marR="0" rtl="0" algn="l">
              <a:lnSpc>
                <a:spcPct val="120000"/>
              </a:lnSpc>
              <a:spcBef>
                <a:spcPts val="0"/>
              </a:spcBef>
              <a:spcAft>
                <a:spcPts val="0"/>
              </a:spcAft>
              <a:buNone/>
            </a:pPr>
            <a:r>
              <a:rPr i="1" lang="en-US" sz="1600">
                <a:solidFill>
                  <a:schemeClr val="dk1"/>
                </a:solidFill>
                <a:latin typeface="Calibri"/>
                <a:ea typeface="Calibri"/>
                <a:cs typeface="Calibri"/>
                <a:sym typeface="Calibri"/>
              </a:rPr>
              <a:t>1.1 Establish trauma-informed, healing-centered systems </a:t>
            </a:r>
            <a:endParaRPr i="1" sz="1600">
              <a:solidFill>
                <a:schemeClr val="dk1"/>
              </a:solidFill>
              <a:highlight>
                <a:srgbClr val="FF00FF"/>
              </a:highlight>
              <a:latin typeface="Calibri"/>
              <a:ea typeface="Calibri"/>
              <a:cs typeface="Calibri"/>
              <a:sym typeface="Calibri"/>
            </a:endParaRPr>
          </a:p>
          <a:p>
            <a:pPr indent="0" lvl="3" marL="1371600" marR="0" rtl="0" algn="l">
              <a:spcBef>
                <a:spcPts val="0"/>
              </a:spcBef>
              <a:spcAft>
                <a:spcPts val="0"/>
              </a:spcAft>
              <a:buNone/>
            </a:pPr>
            <a:r>
              <a:rPr b="0" i="0" lang="en-US" sz="1400" u="none" cap="none" strike="noStrike">
                <a:solidFill>
                  <a:srgbClr val="3A3838"/>
                </a:solidFill>
                <a:latin typeface="Calibri"/>
                <a:ea typeface="Calibri"/>
                <a:cs typeface="Calibri"/>
                <a:sym typeface="Calibri"/>
              </a:rPr>
              <a:t>1.1.2 Determine ways to support the establishment of an Office of Youth Development (OYWG)</a:t>
            </a:r>
            <a:endParaRPr/>
          </a:p>
          <a:p>
            <a:pPr indent="0" lvl="3" marL="1371600" marR="0" rtl="0" algn="l">
              <a:spcBef>
                <a:spcPts val="0"/>
              </a:spcBef>
              <a:spcAft>
                <a:spcPts val="0"/>
              </a:spcAft>
              <a:buNone/>
            </a:pPr>
            <a:r>
              <a:rPr b="0" i="0" lang="en-US" sz="1400" u="none" cap="none" strike="noStrike">
                <a:solidFill>
                  <a:srgbClr val="3A3838"/>
                </a:solidFill>
                <a:latin typeface="Calibri"/>
                <a:ea typeface="Calibri"/>
                <a:cs typeface="Calibri"/>
                <a:sym typeface="Calibri"/>
              </a:rPr>
              <a:t>1.1.3 Build a culturally and content competent health, housing and human services workforce that reflects the diversity of Iowa communities. </a:t>
            </a:r>
            <a:endParaRPr/>
          </a:p>
          <a:p>
            <a:pPr indent="0" lvl="0" marL="914400" marR="0" rtl="0" algn="l">
              <a:lnSpc>
                <a:spcPct val="120000"/>
              </a:lnSpc>
              <a:spcBef>
                <a:spcPts val="0"/>
              </a:spcBef>
              <a:spcAft>
                <a:spcPts val="0"/>
              </a:spcAft>
              <a:buNone/>
            </a:pPr>
            <a:r>
              <a:rPr i="1" lang="en-US" sz="1600">
                <a:solidFill>
                  <a:schemeClr val="dk1"/>
                </a:solidFill>
                <a:latin typeface="Calibri"/>
                <a:ea typeface="Calibri"/>
                <a:cs typeface="Calibri"/>
                <a:sym typeface="Calibri"/>
              </a:rPr>
              <a:t>1.2 Support and strengthen relationships among children, youth, parents and families </a:t>
            </a:r>
            <a:endParaRPr/>
          </a:p>
          <a:p>
            <a:pPr indent="0" lvl="3" marL="1371600" marR="0" rtl="0" algn="l">
              <a:spcBef>
                <a:spcPts val="0"/>
              </a:spcBef>
              <a:spcAft>
                <a:spcPts val="0"/>
              </a:spcAft>
              <a:buNone/>
            </a:pPr>
            <a:r>
              <a:rPr b="0" i="0" lang="en-US" sz="1400" u="none" cap="none" strike="noStrike">
                <a:solidFill>
                  <a:srgbClr val="3A3838"/>
                </a:solidFill>
                <a:latin typeface="Calibri"/>
                <a:ea typeface="Calibri"/>
                <a:cs typeface="Calibri"/>
                <a:sym typeface="Calibri"/>
              </a:rPr>
              <a:t>1.2.1  Develop a centralized, single point of contact for case coordination &amp; service navigation, providing warm handoffs where appropriate</a:t>
            </a:r>
            <a:endParaRPr/>
          </a:p>
          <a:p>
            <a:pPr indent="0" lvl="3" marL="1371600" marR="0" rtl="0" algn="l">
              <a:spcBef>
                <a:spcPts val="0"/>
              </a:spcBef>
              <a:spcAft>
                <a:spcPts val="0"/>
              </a:spcAft>
              <a:buNone/>
            </a:pPr>
            <a:r>
              <a:rPr b="0" i="0" lang="en-US" sz="1400" u="none" cap="none" strike="noStrike">
                <a:solidFill>
                  <a:srgbClr val="3A3838"/>
                </a:solidFill>
                <a:latin typeface="Calibri"/>
                <a:ea typeface="Calibri"/>
                <a:cs typeface="Calibri"/>
                <a:sym typeface="Calibri"/>
              </a:rPr>
              <a:t>1.2.7  Adopt and implement a comprehensive family identification and engagement model to prevent unnecessary family separation and support youth and children who are placed into care systems.  (NSWG)</a:t>
            </a:r>
            <a:endParaRPr/>
          </a:p>
          <a:p>
            <a:pPr indent="0" lvl="3" marL="1371600" marR="0" rtl="0" algn="l">
              <a:spcBef>
                <a:spcPts val="900"/>
              </a:spcBef>
              <a:spcAft>
                <a:spcPts val="0"/>
              </a:spcAft>
              <a:buNone/>
            </a:pPr>
            <a:r>
              <a:rPr b="0" i="0" lang="en-US" sz="1400" u="none" cap="none" strike="noStrike">
                <a:solidFill>
                  <a:srgbClr val="3A3838"/>
                </a:solidFill>
                <a:latin typeface="Calibri"/>
                <a:ea typeface="Calibri"/>
                <a:cs typeface="Calibri"/>
                <a:sym typeface="Calibri"/>
              </a:rPr>
              <a:t>1.2.9  Determine the ways to support the establishment of a Crossover Youth Practice Model (OYWG)</a:t>
            </a:r>
            <a:endParaRPr/>
          </a:p>
          <a:p>
            <a:pPr indent="0" lvl="3" marL="1371600" marR="0" rtl="0" algn="l">
              <a:spcBef>
                <a:spcPts val="900"/>
              </a:spcBef>
              <a:spcAft>
                <a:spcPts val="0"/>
              </a:spcAft>
              <a:buNone/>
            </a:pPr>
            <a:r>
              <a:rPr b="0" i="0" lang="en-US" sz="1400" u="none" cap="none" strike="noStrike">
                <a:solidFill>
                  <a:srgbClr val="3A3838"/>
                </a:solidFill>
                <a:latin typeface="Calibri"/>
                <a:ea typeface="Calibri"/>
                <a:cs typeface="Calibri"/>
                <a:sym typeface="Calibri"/>
              </a:rPr>
              <a:t>1.2.10 Extend Iowa’s pre-charge/pre-arrest diversion program statewide for all youth with first-time, simple offenses.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6"/>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Results Action Plan Summary by Result</a:t>
            </a:r>
            <a:br>
              <a:rPr lang="en-US" sz="3300">
                <a:latin typeface="Arial"/>
                <a:ea typeface="Arial"/>
                <a:cs typeface="Arial"/>
                <a:sym typeface="Arial"/>
              </a:rPr>
            </a:br>
            <a:r>
              <a:rPr lang="en-US" sz="2200">
                <a:latin typeface="Arial"/>
                <a:ea typeface="Arial"/>
                <a:cs typeface="Arial"/>
                <a:sym typeface="Arial"/>
              </a:rPr>
              <a:t>Families and children in the focus populations:</a:t>
            </a:r>
            <a:endParaRPr/>
          </a:p>
        </p:txBody>
      </p:sp>
      <p:sp>
        <p:nvSpPr>
          <p:cNvPr id="297" name="Google Shape;297;p36"/>
          <p:cNvSpPr txBox="1"/>
          <p:nvPr/>
        </p:nvSpPr>
        <p:spPr>
          <a:xfrm>
            <a:off x="619836" y="1286088"/>
            <a:ext cx="11130886" cy="366869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2: Are connected to permanent housing.</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Target</a:t>
            </a:r>
            <a:r>
              <a:rPr b="1" i="1" lang="en-US" sz="1800">
                <a:solidFill>
                  <a:srgbClr val="404040"/>
                </a:solidFill>
                <a:latin typeface="Calibri"/>
                <a:ea typeface="Calibri"/>
                <a:cs typeface="Calibri"/>
                <a:sym typeface="Calibri"/>
              </a:rPr>
              <a:t>:</a:t>
            </a:r>
            <a:r>
              <a:rPr i="1" lang="en-US" sz="1800">
                <a:solidFill>
                  <a:srgbClr val="404040"/>
                </a:solidFill>
                <a:latin typeface="Calibri"/>
                <a:ea typeface="Calibri"/>
                <a:cs typeface="Calibri"/>
                <a:sym typeface="Calibri"/>
              </a:rPr>
              <a:t> </a:t>
            </a:r>
            <a:r>
              <a:rPr lang="en-US" sz="1800">
                <a:solidFill>
                  <a:srgbClr val="404040"/>
                </a:solidFill>
                <a:latin typeface="Calibri"/>
                <a:ea typeface="Calibri"/>
                <a:cs typeface="Calibri"/>
                <a:sym typeface="Calibri"/>
              </a:rPr>
              <a:t>By 2026 increase the percentage of households without severe housing problems to 92% statewide.</a:t>
            </a:r>
            <a:endParaRPr/>
          </a:p>
          <a:p>
            <a:pPr indent="0" lvl="0" marL="45720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Progress Indicator: </a:t>
            </a:r>
            <a:r>
              <a:rPr lang="en-US" sz="1800">
                <a:solidFill>
                  <a:srgbClr val="404040"/>
                </a:solidFill>
                <a:latin typeface="Calibri"/>
                <a:ea typeface="Calibri"/>
                <a:cs typeface="Calibri"/>
                <a:sym typeface="Calibri"/>
              </a:rPr>
              <a:t>Reduction in percentage of households with several housing problems. </a:t>
            </a:r>
            <a:endParaRPr/>
          </a:p>
          <a:p>
            <a:pPr indent="0" lvl="0" marL="457200" marR="0" rtl="0" algn="l">
              <a:lnSpc>
                <a:spcPct val="120000"/>
              </a:lnSpc>
              <a:spcBef>
                <a:spcPts val="0"/>
              </a:spcBef>
              <a:spcAft>
                <a:spcPts val="0"/>
              </a:spcAft>
              <a:buNone/>
            </a:pPr>
            <a:r>
              <a:rPr lang="en-US" sz="1400">
                <a:solidFill>
                  <a:srgbClr val="404040"/>
                </a:solidFill>
                <a:latin typeface="Calibri"/>
                <a:ea typeface="Calibri"/>
                <a:cs typeface="Calibri"/>
                <a:sym typeface="Calibri"/>
              </a:rPr>
              <a:t>(Source:  Comprehensive Housing Affordability Strategy (CHAS) data; </a:t>
            </a:r>
            <a:r>
              <a:rPr lang="en-US" sz="1400" u="sng">
                <a:solidFill>
                  <a:schemeClr val="hlink"/>
                </a:solidFill>
                <a:latin typeface="Calibri"/>
                <a:ea typeface="Calibri"/>
                <a:cs typeface="Calibri"/>
                <a:sym typeface="Calibri"/>
                <a:hlinkClick r:id="rId3"/>
              </a:rPr>
              <a:t>accessible through County Health Rankings &amp; Roadmaps</a:t>
            </a:r>
            <a:r>
              <a:rPr lang="en-US" sz="1400">
                <a:solidFill>
                  <a:srgbClr val="404040"/>
                </a:solidFill>
                <a:latin typeface="Calibri"/>
                <a:ea typeface="Calibri"/>
                <a:cs typeface="Calibri"/>
                <a:sym typeface="Calibri"/>
              </a:rPr>
              <a:t>)</a:t>
            </a:r>
            <a:endParaRPr/>
          </a:p>
          <a:p>
            <a:pPr indent="0" lvl="0" marL="45720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Key Strategy (plus FY23 priority listed): : </a:t>
            </a:r>
            <a:endParaRPr/>
          </a:p>
          <a:p>
            <a:pPr indent="0" lvl="1" marL="914400" marR="0" rtl="0" algn="l">
              <a:spcBef>
                <a:spcPts val="0"/>
              </a:spcBef>
              <a:spcAft>
                <a:spcPts val="0"/>
              </a:spcAft>
              <a:buNone/>
            </a:pPr>
            <a:r>
              <a:rPr b="0" i="1" lang="en-US" sz="1600" u="none" cap="none" strike="noStrike">
                <a:solidFill>
                  <a:schemeClr val="dk1"/>
                </a:solidFill>
                <a:latin typeface="Calibri"/>
                <a:ea typeface="Calibri"/>
                <a:cs typeface="Calibri"/>
                <a:sym typeface="Calibri"/>
              </a:rPr>
              <a:t>2.1 Ensure there is a concerted, results-focused effort to provide permanent housing options for families in the Focus Populations. </a:t>
            </a:r>
            <a:endParaRPr/>
          </a:p>
          <a:p>
            <a:pPr indent="0" lvl="2" marL="1371600" marR="0" rtl="0" algn="l">
              <a:spcBef>
                <a:spcPts val="0"/>
              </a:spcBef>
              <a:spcAft>
                <a:spcPts val="0"/>
              </a:spcAft>
              <a:buNone/>
            </a:pPr>
            <a:r>
              <a:rPr b="0" i="1" lang="en-US" sz="1400" u="none" cap="none" strike="noStrike">
                <a:solidFill>
                  <a:srgbClr val="3A3838"/>
                </a:solidFill>
                <a:latin typeface="Calibri"/>
                <a:ea typeface="Calibri"/>
                <a:cs typeface="Calibri"/>
                <a:sym typeface="Calibri"/>
              </a:rPr>
              <a:t>2.1.1 </a:t>
            </a:r>
            <a:r>
              <a:rPr b="0" i="0" lang="en-US" sz="1400" u="none" cap="none" strike="noStrike">
                <a:solidFill>
                  <a:srgbClr val="3A3838"/>
                </a:solidFill>
                <a:latin typeface="Calibri"/>
                <a:ea typeface="Calibri"/>
                <a:cs typeface="Calibri"/>
                <a:sym typeface="Calibri"/>
              </a:rPr>
              <a:t>Determine whether a family housing collaborative is needed or a voice for children/families within housing conversations, decision making and advocacy. </a:t>
            </a:r>
            <a:endParaRPr b="0" i="1" sz="1400" u="none" cap="none" strike="noStrike">
              <a:solidFill>
                <a:srgbClr val="3A3838"/>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b="1"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b="1" sz="1800">
              <a:solidFill>
                <a:srgbClr val="40404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7"/>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Results Action Plan Summary by Result</a:t>
            </a:r>
            <a:br>
              <a:rPr lang="en-US" sz="3000">
                <a:latin typeface="Arial"/>
                <a:ea typeface="Arial"/>
                <a:cs typeface="Arial"/>
                <a:sym typeface="Arial"/>
              </a:rPr>
            </a:br>
            <a:r>
              <a:rPr lang="en-US" sz="2200">
                <a:latin typeface="Arial"/>
                <a:ea typeface="Arial"/>
                <a:cs typeface="Arial"/>
                <a:sym typeface="Arial"/>
              </a:rPr>
              <a:t>Families and children in the focus populations:</a:t>
            </a:r>
            <a:endParaRPr/>
          </a:p>
        </p:txBody>
      </p:sp>
      <p:sp>
        <p:nvSpPr>
          <p:cNvPr id="304" name="Google Shape;304;p37"/>
          <p:cNvSpPr txBox="1"/>
          <p:nvPr/>
        </p:nvSpPr>
        <p:spPr>
          <a:xfrm>
            <a:off x="619836" y="1286088"/>
            <a:ext cx="11130886" cy="3250121"/>
          </a:xfrm>
          <a:prstGeom prst="rect">
            <a:avLst/>
          </a:prstGeom>
          <a:noFill/>
          <a:ln>
            <a:noFill/>
          </a:ln>
        </p:spPr>
        <p:txBody>
          <a:bodyPr anchorCtr="0" anchor="t" bIns="45700" lIns="91425" spcFirstLastPara="1" rIns="91425" wrap="square" tIns="45700">
            <a:spAutoFit/>
          </a:bodyPr>
          <a:lstStyle/>
          <a:p>
            <a:pPr indent="0" lvl="0" marL="457200" marR="0" rtl="0" algn="l">
              <a:lnSpc>
                <a:spcPct val="120000"/>
              </a:lnSpc>
              <a:spcBef>
                <a:spcPts val="0"/>
              </a:spcBef>
              <a:spcAft>
                <a:spcPts val="0"/>
              </a:spcAft>
              <a:buNone/>
            </a:pPr>
            <a:r>
              <a:rPr lang="en-US" sz="1800">
                <a:solidFill>
                  <a:srgbClr val="404040"/>
                </a:solidFill>
                <a:latin typeface="Calibri"/>
                <a:ea typeface="Calibri"/>
                <a:cs typeface="Calibri"/>
                <a:sym typeface="Calibri"/>
              </a:rPr>
              <a:t> </a:t>
            </a:r>
            <a:endParaRPr/>
          </a:p>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3:</a:t>
            </a:r>
            <a:r>
              <a:rPr lang="en-US" sz="1800">
                <a:solidFill>
                  <a:srgbClr val="404040"/>
                </a:solidFill>
                <a:latin typeface="Calibri"/>
                <a:ea typeface="Calibri"/>
                <a:cs typeface="Calibri"/>
                <a:sym typeface="Calibri"/>
              </a:rPr>
              <a:t> </a:t>
            </a:r>
            <a:r>
              <a:rPr b="1" lang="en-US" sz="1800">
                <a:solidFill>
                  <a:srgbClr val="404040"/>
                </a:solidFill>
                <a:latin typeface="Calibri"/>
                <a:ea typeface="Calibri"/>
                <a:cs typeface="Calibri"/>
                <a:sym typeface="Calibri"/>
              </a:rPr>
              <a:t>Have a family economic profile that equates to a moderate, adequate standard of living</a:t>
            </a:r>
            <a:r>
              <a:rPr lang="en-US" sz="1800">
                <a:solidFill>
                  <a:srgbClr val="404040"/>
                </a:solidFill>
                <a:latin typeface="Calibri"/>
                <a:ea typeface="Calibri"/>
                <a:cs typeface="Calibri"/>
                <a:sym typeface="Calibri"/>
              </a:rPr>
              <a:t>.</a:t>
            </a:r>
            <a:endParaRPr/>
          </a:p>
          <a:p>
            <a:pPr indent="-465138" lvl="0" marL="465138" marR="0" rtl="0" algn="l">
              <a:lnSpc>
                <a:spcPct val="120000"/>
              </a:lnSpc>
              <a:spcBef>
                <a:spcPts val="0"/>
              </a:spcBef>
              <a:spcAft>
                <a:spcPts val="0"/>
              </a:spcAft>
              <a:buNone/>
            </a:pPr>
            <a:r>
              <a:rPr lang="en-US" sz="1800">
                <a:solidFill>
                  <a:srgbClr val="404040"/>
                </a:solidFill>
                <a:latin typeface="Calibri"/>
                <a:ea typeface="Calibri"/>
                <a:cs typeface="Calibri"/>
                <a:sym typeface="Calibri"/>
              </a:rPr>
              <a:t>	</a:t>
            </a:r>
            <a:r>
              <a:rPr b="1" lang="en-US" sz="1800">
                <a:solidFill>
                  <a:srgbClr val="404040"/>
                </a:solidFill>
                <a:latin typeface="Calibri"/>
                <a:ea typeface="Calibri"/>
                <a:cs typeface="Calibri"/>
                <a:sym typeface="Calibri"/>
              </a:rPr>
              <a:t>Target:</a:t>
            </a:r>
            <a:r>
              <a:rPr lang="en-US" sz="1800">
                <a:solidFill>
                  <a:srgbClr val="404040"/>
                </a:solidFill>
                <a:latin typeface="Calibri"/>
                <a:ea typeface="Calibri"/>
                <a:cs typeface="Calibri"/>
                <a:sym typeface="Calibri"/>
              </a:rPr>
              <a:t> By 2026, cut child poverty from 44% to 22%.</a:t>
            </a:r>
            <a:endParaRPr/>
          </a:p>
          <a:p>
            <a:pPr indent="-465138" lvl="1" marL="922338" marR="0" rtl="0" algn="l">
              <a:lnSpc>
                <a:spcPct val="120000"/>
              </a:lnSpc>
              <a:spcBef>
                <a:spcPts val="0"/>
              </a:spcBef>
              <a:spcAft>
                <a:spcPts val="0"/>
              </a:spcAft>
              <a:buNone/>
            </a:pPr>
            <a:r>
              <a:rPr b="1" i="0" lang="en-US" sz="1800" u="none" cap="none" strike="noStrike">
                <a:solidFill>
                  <a:srgbClr val="404040"/>
                </a:solidFill>
                <a:latin typeface="Calibri"/>
                <a:ea typeface="Calibri"/>
                <a:cs typeface="Calibri"/>
                <a:sym typeface="Calibri"/>
              </a:rPr>
              <a:t>Progress Indicator: </a:t>
            </a:r>
            <a:r>
              <a:rPr b="0" i="0" lang="en-US" sz="1800" u="none" cap="none" strike="noStrike">
                <a:solidFill>
                  <a:srgbClr val="404040"/>
                </a:solidFill>
                <a:latin typeface="Calibri"/>
                <a:ea typeface="Calibri"/>
                <a:cs typeface="Calibri"/>
                <a:sym typeface="Calibri"/>
              </a:rPr>
              <a:t>Percent of children below 250 percent poverty in Iowa </a:t>
            </a:r>
            <a:endParaRPr/>
          </a:p>
          <a:p>
            <a:pPr indent="-465138" lvl="1" marL="922338" marR="0" rtl="0" algn="l">
              <a:lnSpc>
                <a:spcPct val="120000"/>
              </a:lnSpc>
              <a:spcBef>
                <a:spcPts val="0"/>
              </a:spcBef>
              <a:spcAft>
                <a:spcPts val="0"/>
              </a:spcAft>
              <a:buNone/>
            </a:pPr>
            <a:r>
              <a:rPr b="0" i="0" lang="en-US" sz="1400" u="none" cap="none" strike="noStrike">
                <a:solidFill>
                  <a:srgbClr val="404040"/>
                </a:solidFill>
                <a:latin typeface="Calibri"/>
                <a:ea typeface="Calibri"/>
                <a:cs typeface="Calibri"/>
                <a:sym typeface="Calibri"/>
              </a:rPr>
              <a:t>(</a:t>
            </a:r>
            <a:r>
              <a:rPr b="0" i="1" lang="en-US" sz="1400" u="none" cap="none" strike="noStrike">
                <a:solidFill>
                  <a:srgbClr val="404040"/>
                </a:solidFill>
                <a:latin typeface="Calibri"/>
                <a:ea typeface="Calibri"/>
                <a:cs typeface="Calibri"/>
                <a:sym typeface="Calibri"/>
              </a:rPr>
              <a:t>Baseline: </a:t>
            </a:r>
            <a:r>
              <a:rPr b="0" i="0" lang="en-US" sz="1400" u="none" cap="none" strike="noStrike">
                <a:solidFill>
                  <a:srgbClr val="404040"/>
                </a:solidFill>
                <a:latin typeface="Calibri"/>
                <a:ea typeface="Calibri"/>
                <a:cs typeface="Calibri"/>
                <a:sym typeface="Calibri"/>
              </a:rPr>
              <a:t>44% (National KIDS COUNT Database, 2019))</a:t>
            </a:r>
            <a:endParaRPr/>
          </a:p>
          <a:p>
            <a:pPr indent="-465138" lvl="1" marL="922338" marR="0" rtl="0" algn="l">
              <a:lnSpc>
                <a:spcPct val="120000"/>
              </a:lnSpc>
              <a:spcBef>
                <a:spcPts val="0"/>
              </a:spcBef>
              <a:spcAft>
                <a:spcPts val="0"/>
              </a:spcAft>
              <a:buNone/>
            </a:pPr>
            <a:r>
              <a:rPr b="1" i="0" lang="en-US" sz="1800" u="none" cap="none" strike="noStrike">
                <a:solidFill>
                  <a:srgbClr val="404040"/>
                </a:solidFill>
                <a:latin typeface="Calibri"/>
                <a:ea typeface="Calibri"/>
                <a:cs typeface="Calibri"/>
                <a:sym typeface="Calibri"/>
              </a:rPr>
              <a:t>Key Strategy (no priority identified for FY23):</a:t>
            </a:r>
            <a:endParaRPr/>
          </a:p>
          <a:p>
            <a:pPr indent="-465138" lvl="2" marL="1379538" marR="0" rtl="0" algn="l">
              <a:lnSpc>
                <a:spcPct val="120000"/>
              </a:lnSpc>
              <a:spcBef>
                <a:spcPts val="0"/>
              </a:spcBef>
              <a:spcAft>
                <a:spcPts val="0"/>
              </a:spcAft>
              <a:buNone/>
            </a:pPr>
            <a:r>
              <a:rPr b="0" i="1" lang="en-US" sz="1600" u="none" cap="none" strike="noStrike">
                <a:solidFill>
                  <a:srgbClr val="404040"/>
                </a:solidFill>
                <a:latin typeface="Calibri"/>
                <a:ea typeface="Calibri"/>
                <a:cs typeface="Calibri"/>
                <a:sym typeface="Calibri"/>
              </a:rPr>
              <a:t>3.1 Connect families to supports that equate to a moderate, adequate standard of living.</a:t>
            </a:r>
            <a:endParaRPr/>
          </a:p>
          <a:p>
            <a:pPr indent="-465138" lvl="1" marL="922338" marR="0" rtl="0" algn="l">
              <a:lnSpc>
                <a:spcPct val="120000"/>
              </a:lnSpc>
              <a:spcBef>
                <a:spcPts val="0"/>
              </a:spcBef>
              <a:spcAft>
                <a:spcPts val="0"/>
              </a:spcAft>
              <a:buNone/>
            </a:pPr>
            <a:r>
              <a:t/>
            </a:r>
            <a:endParaRPr b="0" i="0" sz="1800" u="none" cap="none" strike="noStrike">
              <a:solidFill>
                <a:srgbClr val="404040"/>
              </a:solidFill>
              <a:latin typeface="Calibri"/>
              <a:ea typeface="Calibri"/>
              <a:cs typeface="Calibri"/>
              <a:sym typeface="Calibri"/>
            </a:endParaRPr>
          </a:p>
          <a:p>
            <a:pPr indent="457200" lvl="0" marL="0" marR="0" rtl="0" algn="l">
              <a:lnSpc>
                <a:spcPct val="120000"/>
              </a:lnSpc>
              <a:spcBef>
                <a:spcPts val="0"/>
              </a:spcBef>
              <a:spcAft>
                <a:spcPts val="0"/>
              </a:spcAft>
              <a:buNone/>
            </a:pPr>
            <a:r>
              <a:rPr lang="en-US" sz="1800">
                <a:solidFill>
                  <a:srgbClr val="404040"/>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Arial"/>
              <a:buNone/>
            </a:pPr>
            <a:r>
              <a:rPr lang="en-US" sz="3300">
                <a:latin typeface="Arial"/>
                <a:ea typeface="Arial"/>
                <a:cs typeface="Arial"/>
                <a:sym typeface="Arial"/>
              </a:rPr>
              <a:t>Results Action Plan Summary by Result</a:t>
            </a:r>
            <a:br>
              <a:rPr lang="en-US" sz="4000">
                <a:latin typeface="Arial"/>
                <a:ea typeface="Arial"/>
                <a:cs typeface="Arial"/>
                <a:sym typeface="Arial"/>
              </a:rPr>
            </a:br>
            <a:r>
              <a:rPr lang="en-US" sz="2200">
                <a:latin typeface="Arial"/>
                <a:ea typeface="Arial"/>
                <a:cs typeface="Arial"/>
                <a:sym typeface="Arial"/>
              </a:rPr>
              <a:t>Families and children in the focus populations:</a:t>
            </a:r>
            <a:endParaRPr/>
          </a:p>
        </p:txBody>
      </p:sp>
      <p:sp>
        <p:nvSpPr>
          <p:cNvPr id="311" name="Google Shape;311;p38"/>
          <p:cNvSpPr txBox="1"/>
          <p:nvPr/>
        </p:nvSpPr>
        <p:spPr>
          <a:xfrm>
            <a:off x="162635" y="1286088"/>
            <a:ext cx="11124489" cy="5472267"/>
          </a:xfrm>
          <a:prstGeom prst="rect">
            <a:avLst/>
          </a:prstGeom>
          <a:noFill/>
          <a:ln>
            <a:noFill/>
          </a:ln>
        </p:spPr>
        <p:txBody>
          <a:bodyPr anchorCtr="0" anchor="t" bIns="45700" lIns="91425" spcFirstLastPara="1" rIns="91425" wrap="square" tIns="45700">
            <a:spAutoFit/>
          </a:bodyPr>
          <a:lstStyle/>
          <a:p>
            <a:pPr indent="45720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4: Receive family-centered, recovery-oriented Substance Use Disorder treatment*, when needed.</a:t>
            </a:r>
            <a:endParaRPr sz="1800">
              <a:solidFill>
                <a:srgbClr val="404040"/>
              </a:solidFill>
              <a:latin typeface="Calibri"/>
              <a:ea typeface="Calibri"/>
              <a:cs typeface="Calibri"/>
              <a:sym typeface="Calibri"/>
            </a:endParaRPr>
          </a:p>
          <a:p>
            <a:pPr indent="0" lvl="1" marL="914400" marR="0" rtl="0" algn="l">
              <a:lnSpc>
                <a:spcPct val="120000"/>
              </a:lnSpc>
              <a:spcBef>
                <a:spcPts val="0"/>
              </a:spcBef>
              <a:spcAft>
                <a:spcPts val="0"/>
              </a:spcAft>
              <a:buNone/>
            </a:pPr>
            <a:r>
              <a:rPr b="1" i="0" lang="en-US" sz="1800" u="none" cap="none" strike="noStrike">
                <a:solidFill>
                  <a:srgbClr val="404040"/>
                </a:solidFill>
                <a:latin typeface="Calibri"/>
                <a:ea typeface="Calibri"/>
                <a:cs typeface="Calibri"/>
                <a:sym typeface="Calibri"/>
              </a:rPr>
              <a:t>Target:</a:t>
            </a:r>
            <a:r>
              <a:rPr b="0" i="0" lang="en-US" sz="1800" u="none" cap="none" strike="noStrike">
                <a:solidFill>
                  <a:srgbClr val="404040"/>
                </a:solidFill>
                <a:latin typeface="Calibri"/>
                <a:ea typeface="Calibri"/>
                <a:cs typeface="Calibri"/>
                <a:sym typeface="Calibri"/>
              </a:rPr>
              <a:t> </a:t>
            </a:r>
            <a:r>
              <a:rPr b="0" i="1" lang="en-US" sz="1800" u="none" cap="none" strike="noStrike">
                <a:solidFill>
                  <a:srgbClr val="404040"/>
                </a:solidFill>
                <a:latin typeface="Calibri"/>
                <a:ea typeface="Calibri"/>
                <a:cs typeface="Calibri"/>
                <a:sym typeface="Calibri"/>
              </a:rPr>
              <a:t>S</a:t>
            </a:r>
            <a:r>
              <a:rPr b="0" i="0" lang="en-US" sz="1800" u="none" cap="none" strike="noStrike">
                <a:solidFill>
                  <a:srgbClr val="404040"/>
                </a:solidFill>
                <a:latin typeface="Calibri"/>
                <a:ea typeface="Calibri"/>
                <a:cs typeface="Calibri"/>
                <a:sym typeface="Calibri"/>
              </a:rPr>
              <a:t>afely increase the number of families who remain intact while in recovery by 10% each year beginning in 2023.</a:t>
            </a:r>
            <a:endParaRPr b="0" i="0" sz="1800" u="none" cap="none" strike="noStrike">
              <a:solidFill>
                <a:srgbClr val="404040"/>
              </a:solidFill>
              <a:latin typeface="Calibri"/>
              <a:ea typeface="Calibri"/>
              <a:cs typeface="Calibri"/>
              <a:sym typeface="Calibri"/>
            </a:endParaRPr>
          </a:p>
          <a:p>
            <a:pPr indent="0" lvl="1" marL="914400" marR="0" rtl="0" algn="l">
              <a:lnSpc>
                <a:spcPct val="120000"/>
              </a:lnSpc>
              <a:spcBef>
                <a:spcPts val="0"/>
              </a:spcBef>
              <a:spcAft>
                <a:spcPts val="0"/>
              </a:spcAft>
              <a:buNone/>
            </a:pPr>
            <a:r>
              <a:rPr b="1" i="0" lang="en-US" sz="1800" u="none" cap="none" strike="noStrike">
                <a:solidFill>
                  <a:srgbClr val="404040"/>
                </a:solidFill>
                <a:latin typeface="Calibri"/>
                <a:ea typeface="Calibri"/>
                <a:cs typeface="Calibri"/>
                <a:sym typeface="Calibri"/>
              </a:rPr>
              <a:t>Progress Indicator: </a:t>
            </a:r>
            <a:r>
              <a:rPr b="0" i="0" lang="en-US" sz="1800" u="none" cap="none" strike="noStrike">
                <a:solidFill>
                  <a:srgbClr val="404040"/>
                </a:solidFill>
                <a:latin typeface="Calibri"/>
                <a:ea typeface="Calibri"/>
                <a:cs typeface="Calibri"/>
                <a:sym typeface="Calibri"/>
              </a:rPr>
              <a:t>TBD (See note in ”Comments”)</a:t>
            </a:r>
            <a:endParaRPr/>
          </a:p>
          <a:p>
            <a:pPr indent="0" lvl="1" marL="914400" marR="0" rtl="0" algn="l">
              <a:lnSpc>
                <a:spcPct val="120000"/>
              </a:lnSpc>
              <a:spcBef>
                <a:spcPts val="0"/>
              </a:spcBef>
              <a:spcAft>
                <a:spcPts val="0"/>
              </a:spcAft>
              <a:buNone/>
            </a:pPr>
            <a:r>
              <a:rPr b="1" i="0" lang="en-US" sz="1800" u="none" cap="none" strike="noStrike">
                <a:solidFill>
                  <a:srgbClr val="404040"/>
                </a:solidFill>
                <a:latin typeface="Calibri"/>
                <a:ea typeface="Calibri"/>
                <a:cs typeface="Calibri"/>
                <a:sym typeface="Calibri"/>
              </a:rPr>
              <a:t>Key Strategy (plus FY23 priorities listed): :</a:t>
            </a:r>
            <a:endParaRPr/>
          </a:p>
          <a:p>
            <a:pPr indent="0" lvl="2" marL="1371600" marR="0" rtl="0" algn="l">
              <a:lnSpc>
                <a:spcPct val="120000"/>
              </a:lnSpc>
              <a:spcBef>
                <a:spcPts val="0"/>
              </a:spcBef>
              <a:spcAft>
                <a:spcPts val="0"/>
              </a:spcAft>
              <a:buNone/>
            </a:pPr>
            <a:r>
              <a:rPr b="0" i="1" lang="en-US" sz="1600" u="none" cap="none" strike="noStrike">
                <a:solidFill>
                  <a:srgbClr val="404040"/>
                </a:solidFill>
                <a:latin typeface="Calibri"/>
                <a:ea typeface="Calibri"/>
                <a:cs typeface="Calibri"/>
                <a:sym typeface="Calibri"/>
              </a:rPr>
              <a:t>4.1 Establish a family-centered, recovery-oriented, integrated system of care for treating Substance Use Disorders (SUDs).</a:t>
            </a:r>
            <a:endParaRPr/>
          </a:p>
          <a:p>
            <a:pPr indent="0" lvl="4" marL="1828800" marR="0" rtl="0" algn="l">
              <a:spcBef>
                <a:spcPts val="0"/>
              </a:spcBef>
              <a:spcAft>
                <a:spcPts val="0"/>
              </a:spcAft>
              <a:buNone/>
            </a:pPr>
            <a:r>
              <a:rPr b="0" i="0" lang="en-US" sz="1400" u="none" cap="none" strike="noStrike">
                <a:solidFill>
                  <a:srgbClr val="3A3838"/>
                </a:solidFill>
                <a:latin typeface="Calibri"/>
                <a:ea typeface="Calibri"/>
                <a:cs typeface="Calibri"/>
                <a:sym typeface="Calibri"/>
              </a:rPr>
              <a:t>4.1.1 Advocate for a commitment to a family-centered, recovery-oriented system of care for treating Substance Use Disorders (SUDs) that bridges the Child Welfare System and Behavioral Health System. </a:t>
            </a:r>
            <a:endParaRPr/>
          </a:p>
          <a:p>
            <a:pPr indent="0" lvl="4" marL="1828800" marR="0" rtl="0" algn="l">
              <a:spcBef>
                <a:spcPts val="0"/>
              </a:spcBef>
              <a:spcAft>
                <a:spcPts val="0"/>
              </a:spcAft>
              <a:buNone/>
            </a:pPr>
            <a:r>
              <a:t/>
            </a:r>
            <a:endParaRPr b="0" i="0" sz="1400" u="none" cap="none" strike="noStrike">
              <a:solidFill>
                <a:srgbClr val="3A3838"/>
              </a:solidFill>
              <a:latin typeface="Calibri"/>
              <a:ea typeface="Calibri"/>
              <a:cs typeface="Calibri"/>
              <a:sym typeface="Calibri"/>
            </a:endParaRPr>
          </a:p>
          <a:p>
            <a:pPr indent="0" lvl="4" marL="1828800" marR="0" rtl="0" algn="l">
              <a:spcBef>
                <a:spcPts val="0"/>
              </a:spcBef>
              <a:spcAft>
                <a:spcPts val="0"/>
              </a:spcAft>
              <a:buNone/>
            </a:pPr>
            <a:r>
              <a:rPr b="0" i="0" lang="en-US" sz="1400" u="none" cap="none" strike="noStrike">
                <a:solidFill>
                  <a:srgbClr val="3A3838"/>
                </a:solidFill>
                <a:latin typeface="Calibri"/>
                <a:ea typeface="Calibri"/>
                <a:cs typeface="Calibri"/>
                <a:sym typeface="Calibri"/>
              </a:rPr>
              <a:t>4.1.2 Conduct statewide education of child and adult behavioral health coalitions and providers on new opportunities to serve families via FFPSA</a:t>
            </a:r>
            <a:endParaRPr b="0" i="0" sz="1400" u="none" cap="none" strike="noStrike">
              <a:solidFill>
                <a:srgbClr val="3A3838"/>
              </a:solidFill>
              <a:latin typeface="Calibri"/>
              <a:ea typeface="Calibri"/>
              <a:cs typeface="Calibri"/>
              <a:sym typeface="Calibri"/>
            </a:endParaRPr>
          </a:p>
          <a:p>
            <a:pPr indent="0" lvl="1" marL="914400" marR="0" rtl="0" algn="l">
              <a:lnSpc>
                <a:spcPct val="120000"/>
              </a:lnSpc>
              <a:spcBef>
                <a:spcPts val="0"/>
              </a:spcBef>
              <a:spcAft>
                <a:spcPts val="0"/>
              </a:spcAft>
              <a:buNone/>
            </a:pPr>
            <a:r>
              <a:t/>
            </a:r>
            <a:endParaRPr b="0" i="0" sz="1800" u="none" cap="none" strike="noStrike">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sz="14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lang="en-US" sz="1400">
                <a:solidFill>
                  <a:srgbClr val="404040"/>
                </a:solidFill>
                <a:latin typeface="Calibri"/>
                <a:ea typeface="Calibri"/>
                <a:cs typeface="Calibri"/>
                <a:sym typeface="Calibri"/>
              </a:rPr>
              <a:t>*The National Center on Substance Abuse and Child Welfare offers the </a:t>
            </a:r>
            <a:r>
              <a:rPr lang="en-US" sz="1400" u="sng">
                <a:solidFill>
                  <a:schemeClr val="hlink"/>
                </a:solidFill>
                <a:latin typeface="Calibri"/>
                <a:ea typeface="Calibri"/>
                <a:cs typeface="Calibri"/>
                <a:sym typeface="Calibri"/>
                <a:hlinkClick r:id="rId3"/>
              </a:rPr>
              <a:t>Family-Centered Approach Modules</a:t>
            </a:r>
            <a:r>
              <a:rPr lang="en-US" sz="1400">
                <a:solidFill>
                  <a:srgbClr val="404040"/>
                </a:solidFill>
                <a:latin typeface="Calibri"/>
                <a:ea typeface="Calibri"/>
                <a:cs typeface="Calibri"/>
                <a:sym typeface="Calibri"/>
              </a:rPr>
              <a:t>, which could be a vital resource for the Vision Council for the Key Strategy: 4.1 Establish a family-centered, recovery-oriented, integrated system of care for treating SUDs.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Vision Council’s To Do List </a:t>
            </a:r>
            <a:r>
              <a:rPr lang="en-US" sz="2200">
                <a:latin typeface="Arial"/>
                <a:ea typeface="Arial"/>
                <a:cs typeface="Arial"/>
                <a:sym typeface="Arial"/>
              </a:rPr>
              <a:t>as of Fall 2022</a:t>
            </a:r>
            <a:endParaRPr/>
          </a:p>
        </p:txBody>
      </p:sp>
      <p:sp>
        <p:nvSpPr>
          <p:cNvPr id="318" name="Google Shape;318;p39"/>
          <p:cNvSpPr txBox="1"/>
          <p:nvPr/>
        </p:nvSpPr>
        <p:spPr>
          <a:xfrm>
            <a:off x="619836" y="1004816"/>
            <a:ext cx="11130886" cy="6127831"/>
          </a:xfrm>
          <a:prstGeom prst="rect">
            <a:avLst/>
          </a:prstGeom>
          <a:noFill/>
          <a:ln>
            <a:noFill/>
          </a:ln>
        </p:spPr>
        <p:txBody>
          <a:bodyPr anchorCtr="0" anchor="t" bIns="45700" lIns="91425" spcFirstLastPara="1" rIns="91425" wrap="square" tIns="45700">
            <a:spAutoFit/>
          </a:bodyPr>
          <a:lstStyle/>
          <a:p>
            <a:pPr indent="0" lvl="1" marL="690563" marR="0" rtl="0" algn="l">
              <a:lnSpc>
                <a:spcPct val="120000"/>
              </a:lnSpc>
              <a:spcBef>
                <a:spcPts val="0"/>
              </a:spcBef>
              <a:spcAft>
                <a:spcPts val="0"/>
              </a:spcAft>
              <a:buNone/>
            </a:pPr>
            <a:r>
              <a:rPr b="0" i="0" lang="en-US" sz="1600" u="none" cap="none" strike="noStrike">
                <a:solidFill>
                  <a:schemeClr val="dk1"/>
                </a:solidFill>
                <a:latin typeface="Calibri"/>
                <a:ea typeface="Calibri"/>
                <a:cs typeface="Calibri"/>
                <a:sym typeface="Calibri"/>
              </a:rPr>
              <a:t>VC.1 	Further develop and implement detailed action steps to achieve the Strategies in the Results Action Plan. </a:t>
            </a:r>
            <a:endParaRPr/>
          </a:p>
          <a:p>
            <a:pPr indent="-1147763" lvl="0" marL="1833563" marR="0" rtl="0" algn="l">
              <a:lnSpc>
                <a:spcPct val="120000"/>
              </a:lnSpc>
              <a:spcBef>
                <a:spcPts val="900"/>
              </a:spcBef>
              <a:spcAft>
                <a:spcPts val="0"/>
              </a:spcAft>
              <a:buNone/>
            </a:pPr>
            <a:r>
              <a:rPr lang="en-US" sz="1600">
                <a:solidFill>
                  <a:srgbClr val="3A3838"/>
                </a:solidFill>
                <a:latin typeface="Calibri"/>
                <a:ea typeface="Calibri"/>
                <a:cs typeface="Calibri"/>
                <a:sym typeface="Calibri"/>
              </a:rPr>
              <a:t>VC.2	Finalize Progress Indicators (at least one for each Result; see “Potential Progress Indicators” on </a:t>
            </a:r>
            <a:r>
              <a:rPr lang="en-US" sz="1600">
                <a:solidFill>
                  <a:srgbClr val="3A3838"/>
                </a:solidFill>
                <a:highlight>
                  <a:srgbClr val="FFFF00"/>
                </a:highlight>
                <a:latin typeface="Calibri"/>
                <a:ea typeface="Calibri"/>
                <a:cs typeface="Calibri"/>
                <a:sym typeface="Calibri"/>
              </a:rPr>
              <a:t>slide X </a:t>
            </a:r>
            <a:r>
              <a:rPr lang="en-US" sz="1600">
                <a:solidFill>
                  <a:srgbClr val="3A3838"/>
                </a:solidFill>
                <a:latin typeface="Calibri"/>
                <a:ea typeface="Calibri"/>
                <a:cs typeface="Calibri"/>
                <a:sym typeface="Calibri"/>
              </a:rPr>
              <a:t>for ideas-to-date from the Vision Council)</a:t>
            </a:r>
            <a:endParaRPr/>
          </a:p>
          <a:p>
            <a:pPr indent="-1147763" lvl="0" marL="1833563" marR="0" rtl="0" algn="l">
              <a:lnSpc>
                <a:spcPct val="120000"/>
              </a:lnSpc>
              <a:spcBef>
                <a:spcPts val="900"/>
              </a:spcBef>
              <a:spcAft>
                <a:spcPts val="0"/>
              </a:spcAft>
              <a:buNone/>
            </a:pPr>
            <a:r>
              <a:rPr lang="en-US" sz="1600">
                <a:solidFill>
                  <a:srgbClr val="3A3838"/>
                </a:solidFill>
                <a:latin typeface="Calibri"/>
                <a:ea typeface="Calibri"/>
                <a:cs typeface="Calibri"/>
                <a:sym typeface="Calibri"/>
              </a:rPr>
              <a:t>VC.3	Capture the “Story Behind the Curve” to explain why the Vision Council has selected the Results in the Plan and the Key Strategies (Helpful resources: 1) See notes section for this slide; 2) </a:t>
            </a:r>
            <a:r>
              <a:rPr lang="en-US" sz="1600" u="sng">
                <a:solidFill>
                  <a:schemeClr val="hlink"/>
                </a:solidFill>
                <a:latin typeface="Calibri"/>
                <a:ea typeface="Calibri"/>
                <a:cs typeface="Calibri"/>
                <a:sym typeface="Calibri"/>
                <a:hlinkClick r:id="rId3"/>
              </a:rPr>
              <a:t>The Results –Based Accountability</a:t>
            </a:r>
            <a:r>
              <a:rPr baseline="30000" lang="en-US" sz="1600" u="sng">
                <a:solidFill>
                  <a:schemeClr val="hlink"/>
                </a:solidFill>
                <a:latin typeface="Calibri"/>
                <a:ea typeface="Calibri"/>
                <a:cs typeface="Calibri"/>
                <a:sym typeface="Calibri"/>
                <a:hlinkClick r:id="rId4"/>
              </a:rPr>
              <a:t>TM</a:t>
            </a:r>
            <a:r>
              <a:rPr lang="en-US" sz="1600" u="sng">
                <a:solidFill>
                  <a:schemeClr val="hlink"/>
                </a:solidFill>
                <a:latin typeface="Calibri"/>
                <a:ea typeface="Calibri"/>
                <a:cs typeface="Calibri"/>
                <a:sym typeface="Calibri"/>
                <a:hlinkClick r:id="rId5"/>
              </a:rPr>
              <a:t> Guide</a:t>
            </a:r>
            <a:r>
              <a:rPr lang="en-US" sz="1600">
                <a:solidFill>
                  <a:srgbClr val="3A3838"/>
                </a:solidFill>
                <a:latin typeface="Calibri"/>
                <a:ea typeface="Calibri"/>
                <a:cs typeface="Calibri"/>
                <a:sym typeface="Calibri"/>
              </a:rPr>
              <a:t>, Clear Impact, page 6, “What is the Story Behind the Curve?”)</a:t>
            </a:r>
            <a:endParaRPr sz="1600">
              <a:solidFill>
                <a:srgbClr val="3A3838"/>
              </a:solidFill>
              <a:latin typeface="Calibri"/>
              <a:ea typeface="Calibri"/>
              <a:cs typeface="Calibri"/>
              <a:sym typeface="Calibri"/>
            </a:endParaRPr>
          </a:p>
          <a:p>
            <a:pPr indent="-1147763" lvl="0" marL="1833563" marR="0" rtl="0" algn="l">
              <a:lnSpc>
                <a:spcPct val="120000"/>
              </a:lnSpc>
              <a:spcBef>
                <a:spcPts val="900"/>
              </a:spcBef>
              <a:spcAft>
                <a:spcPts val="0"/>
              </a:spcAft>
              <a:buNone/>
            </a:pPr>
            <a:r>
              <a:rPr lang="en-US" sz="1600">
                <a:solidFill>
                  <a:srgbClr val="3A3838"/>
                </a:solidFill>
                <a:latin typeface="Calibri"/>
                <a:ea typeface="Calibri"/>
                <a:cs typeface="Calibri"/>
                <a:sym typeface="Calibri"/>
              </a:rPr>
              <a:t>VC.4	Development of Performance Measures and Action Steps (Helpful Resource: </a:t>
            </a:r>
            <a:r>
              <a:rPr lang="en-US" sz="1600" u="sng">
                <a:solidFill>
                  <a:schemeClr val="hlink"/>
                </a:solidFill>
                <a:latin typeface="Calibri"/>
                <a:ea typeface="Calibri"/>
                <a:cs typeface="Calibri"/>
                <a:sym typeface="Calibri"/>
                <a:hlinkClick r:id="rId6"/>
              </a:rPr>
              <a:t>The Results –Based Accountability</a:t>
            </a:r>
            <a:r>
              <a:rPr baseline="30000" lang="en-US" sz="1600" u="sng">
                <a:solidFill>
                  <a:schemeClr val="hlink"/>
                </a:solidFill>
                <a:latin typeface="Calibri"/>
                <a:ea typeface="Calibri"/>
                <a:cs typeface="Calibri"/>
                <a:sym typeface="Calibri"/>
                <a:hlinkClick r:id="rId7"/>
              </a:rPr>
              <a:t>TM</a:t>
            </a:r>
            <a:r>
              <a:rPr lang="en-US" sz="1600" u="sng">
                <a:solidFill>
                  <a:schemeClr val="hlink"/>
                </a:solidFill>
                <a:latin typeface="Calibri"/>
                <a:ea typeface="Calibri"/>
                <a:cs typeface="Calibri"/>
                <a:sym typeface="Calibri"/>
                <a:hlinkClick r:id="rId8"/>
              </a:rPr>
              <a:t> Guide</a:t>
            </a:r>
            <a:r>
              <a:rPr lang="en-US" sz="1600">
                <a:solidFill>
                  <a:srgbClr val="3A3838"/>
                </a:solidFill>
                <a:latin typeface="Calibri"/>
                <a:ea typeface="Calibri"/>
                <a:cs typeface="Calibri"/>
                <a:sym typeface="Calibri"/>
              </a:rPr>
              <a:t>, Clear Impact, pages 12-15, “Appendix A: Performance Measures” – ask “How much did we do? How well did we do it? Is anyone better off?”)</a:t>
            </a:r>
            <a:endParaRPr sz="1600">
              <a:solidFill>
                <a:srgbClr val="3A3838"/>
              </a:solidFill>
              <a:latin typeface="Calibri"/>
              <a:ea typeface="Calibri"/>
              <a:cs typeface="Calibri"/>
              <a:sym typeface="Calibri"/>
            </a:endParaRPr>
          </a:p>
          <a:p>
            <a:pPr indent="0" lvl="0" marL="685800" marR="0" rtl="0" algn="l">
              <a:lnSpc>
                <a:spcPct val="120000"/>
              </a:lnSpc>
              <a:spcBef>
                <a:spcPts val="900"/>
              </a:spcBef>
              <a:spcAft>
                <a:spcPts val="0"/>
              </a:spcAft>
              <a:buNone/>
            </a:pPr>
            <a:r>
              <a:rPr lang="en-US" sz="1600">
                <a:solidFill>
                  <a:srgbClr val="3A3838"/>
                </a:solidFill>
                <a:latin typeface="Calibri"/>
                <a:ea typeface="Calibri"/>
                <a:cs typeface="Calibri"/>
                <a:sym typeface="Calibri"/>
              </a:rPr>
              <a:t>VC.5	Build Roster of Aligned Partners for each Result</a:t>
            </a:r>
            <a:endParaRPr/>
          </a:p>
          <a:p>
            <a:pPr indent="0" lvl="0" marL="685800" marR="0" rtl="0" algn="l">
              <a:lnSpc>
                <a:spcPct val="120000"/>
              </a:lnSpc>
              <a:spcBef>
                <a:spcPts val="900"/>
              </a:spcBef>
              <a:spcAft>
                <a:spcPts val="0"/>
              </a:spcAft>
              <a:buNone/>
            </a:pPr>
            <a:r>
              <a:rPr lang="en-US" sz="1600">
                <a:solidFill>
                  <a:srgbClr val="3A3838"/>
                </a:solidFill>
                <a:latin typeface="Calibri"/>
                <a:ea typeface="Calibri"/>
                <a:cs typeface="Calibri"/>
                <a:sym typeface="Calibri"/>
              </a:rPr>
              <a:t>VC.6	Devise Results Action Plan Companion Documents</a:t>
            </a:r>
            <a:endParaRPr/>
          </a:p>
          <a:p>
            <a:pPr indent="-285750" lvl="3" marL="2343150" marR="0" rtl="0" algn="l">
              <a:spcBef>
                <a:spcPts val="900"/>
              </a:spcBef>
              <a:spcAft>
                <a:spcPts val="0"/>
              </a:spcAft>
              <a:buClr>
                <a:srgbClr val="3A3838"/>
              </a:buClr>
              <a:buSzPts val="1600"/>
              <a:buFont typeface="Arial"/>
              <a:buChar char="•"/>
            </a:pPr>
            <a:r>
              <a:rPr b="0" i="0" lang="en-US" sz="1600" u="none" cap="none" strike="noStrike">
                <a:solidFill>
                  <a:srgbClr val="3A3838"/>
                </a:solidFill>
                <a:latin typeface="Calibri"/>
                <a:ea typeface="Calibri"/>
                <a:cs typeface="Calibri"/>
                <a:sym typeface="Calibri"/>
              </a:rPr>
              <a:t>Data Set of Progress Indicators, Trend Lines</a:t>
            </a:r>
            <a:endParaRPr/>
          </a:p>
          <a:p>
            <a:pPr indent="-285750" lvl="3" marL="2343150" marR="0" rtl="0" algn="l">
              <a:spcBef>
                <a:spcPts val="900"/>
              </a:spcBef>
              <a:spcAft>
                <a:spcPts val="0"/>
              </a:spcAft>
              <a:buClr>
                <a:srgbClr val="3A3838"/>
              </a:buClr>
              <a:buSzPts val="1600"/>
              <a:buFont typeface="Arial"/>
              <a:buChar char="•"/>
            </a:pPr>
            <a:r>
              <a:rPr b="0" i="0" lang="en-US" sz="1600" u="none" cap="none" strike="noStrike">
                <a:solidFill>
                  <a:srgbClr val="3A3838"/>
                </a:solidFill>
                <a:latin typeface="Calibri"/>
                <a:ea typeface="Calibri"/>
                <a:cs typeface="Calibri"/>
                <a:sym typeface="Calibri"/>
              </a:rPr>
              <a:t>Data Measurement Calendar &amp; Process</a:t>
            </a:r>
            <a:endParaRPr/>
          </a:p>
          <a:p>
            <a:pPr indent="-285750" lvl="3" marL="2343150" marR="0" rtl="0" algn="l">
              <a:spcBef>
                <a:spcPts val="900"/>
              </a:spcBef>
              <a:spcAft>
                <a:spcPts val="0"/>
              </a:spcAft>
              <a:buClr>
                <a:srgbClr val="3A3838"/>
              </a:buClr>
              <a:buSzPts val="1600"/>
              <a:buFont typeface="Arial"/>
              <a:buChar char="•"/>
            </a:pPr>
            <a:r>
              <a:rPr b="0" i="0" lang="en-US" sz="1600" u="none" cap="none" strike="noStrike">
                <a:solidFill>
                  <a:srgbClr val="3A3838"/>
                </a:solidFill>
                <a:latin typeface="Calibri"/>
                <a:ea typeface="Calibri"/>
                <a:cs typeface="Calibri"/>
                <a:sym typeface="Calibri"/>
              </a:rPr>
              <a:t>Logic Model</a:t>
            </a:r>
            <a:endParaRPr/>
          </a:p>
          <a:p>
            <a:pPr indent="-285750" lvl="3" marL="2343150" marR="0" rtl="0" algn="l">
              <a:spcBef>
                <a:spcPts val="900"/>
              </a:spcBef>
              <a:spcAft>
                <a:spcPts val="0"/>
              </a:spcAft>
              <a:buClr>
                <a:srgbClr val="3A3838"/>
              </a:buClr>
              <a:buSzPts val="1600"/>
              <a:buFont typeface="Arial"/>
              <a:buChar char="•"/>
            </a:pPr>
            <a:r>
              <a:rPr b="0" i="0" lang="en-US" sz="1600" u="none" cap="none" strike="noStrike">
                <a:solidFill>
                  <a:srgbClr val="3A3838"/>
                </a:solidFill>
                <a:latin typeface="Calibri"/>
                <a:ea typeface="Calibri"/>
                <a:cs typeface="Calibri"/>
                <a:sym typeface="Calibri"/>
              </a:rPr>
              <a:t>Policy Advocacy Agenda</a:t>
            </a:r>
            <a:endParaRPr/>
          </a:p>
          <a:p>
            <a:pPr indent="0" lvl="0" marL="457200" marR="0" rtl="0" algn="l">
              <a:lnSpc>
                <a:spcPct val="120000"/>
              </a:lnSpc>
              <a:spcBef>
                <a:spcPts val="900"/>
              </a:spcBef>
              <a:spcAft>
                <a:spcPts val="0"/>
              </a:spcAft>
              <a:buNone/>
            </a:pPr>
            <a:r>
              <a:rPr lang="en-US" sz="1800">
                <a:solidFill>
                  <a:srgbClr val="404040"/>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39"/>
          <p:cNvSpPr txBox="1"/>
          <p:nvPr/>
        </p:nvSpPr>
        <p:spPr>
          <a:xfrm>
            <a:off x="7538379" y="4491234"/>
            <a:ext cx="3886257" cy="1815882"/>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The </a:t>
            </a:r>
            <a:r>
              <a:rPr lang="en-US" sz="1600" u="sng">
                <a:solidFill>
                  <a:schemeClr val="hlink"/>
                </a:solidFill>
                <a:latin typeface="Calibri"/>
                <a:ea typeface="Calibri"/>
                <a:cs typeface="Calibri"/>
                <a:sym typeface="Calibri"/>
                <a:hlinkClick r:id="rId9"/>
              </a:rPr>
              <a:t>Results-Based Accountability</a:t>
            </a:r>
            <a:r>
              <a:rPr baseline="30000" lang="en-US" sz="1600" u="sng">
                <a:solidFill>
                  <a:schemeClr val="hlink"/>
                </a:solidFill>
                <a:latin typeface="Calibri"/>
                <a:ea typeface="Calibri"/>
                <a:cs typeface="Calibri"/>
                <a:sym typeface="Calibri"/>
                <a:hlinkClick r:id="rId10"/>
              </a:rPr>
              <a:t>TM </a:t>
            </a:r>
            <a:r>
              <a:rPr lang="en-US" sz="1600" u="sng">
                <a:solidFill>
                  <a:schemeClr val="hlink"/>
                </a:solidFill>
                <a:latin typeface="Calibri"/>
                <a:ea typeface="Calibri"/>
                <a:cs typeface="Calibri"/>
                <a:sym typeface="Calibri"/>
                <a:hlinkClick r:id="rId11"/>
              </a:rPr>
              <a:t>Guide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from Clear Impact is, generally, a helpful</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resource for continuing the development</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and implementation of the Vision Council’s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Results-Action Plan. There are helpful links</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on page 16 that offers examples from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around the country.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Potential Progress Indicators</a:t>
            </a:r>
            <a:endParaRPr sz="2200">
              <a:latin typeface="Arial"/>
              <a:ea typeface="Arial"/>
              <a:cs typeface="Arial"/>
              <a:sym typeface="Arial"/>
            </a:endParaRPr>
          </a:p>
        </p:txBody>
      </p:sp>
      <p:sp>
        <p:nvSpPr>
          <p:cNvPr id="326" name="Google Shape;326;p40"/>
          <p:cNvSpPr txBox="1"/>
          <p:nvPr/>
        </p:nvSpPr>
        <p:spPr>
          <a:xfrm>
            <a:off x="619836" y="1119116"/>
            <a:ext cx="11130886" cy="54522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800">
                <a:solidFill>
                  <a:schemeClr val="dk1"/>
                </a:solidFill>
                <a:latin typeface="Calibri"/>
                <a:ea typeface="Calibri"/>
                <a:cs typeface="Calibri"/>
                <a:sym typeface="Calibri"/>
              </a:rPr>
              <a:t>The Vision Council generated ideas for additional progress indicators. These could be tracked in addition to the major progress indicator that is selected for each Result in the Results-Action Plan.</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youth of color who age out of foster care</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youth of color reunited with family</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young of color removed</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children who experience out of home placement</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youth of color living with “kin”</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confirmed/founded cases with Substance Use Disorders as type</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Family –Centered Treatment beds (contracted through DHS for FFPSA? Women &amp; children organizations? Youth beds?)</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 of families engaging in services (FFPSA services? Pre-Child Welfare System services?)</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Can data be captured that would track protective factors ?</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Could data be useful from 988 calls that come from families?</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Is there data statewide for housing?</a:t>
            </a:r>
            <a:endParaRPr/>
          </a:p>
          <a:p>
            <a:pPr indent="0" lvl="0" marL="457200" marR="0" rtl="0" algn="l">
              <a:spcBef>
                <a:spcPts val="900"/>
              </a:spcBef>
              <a:spcAft>
                <a:spcPts val="0"/>
              </a:spcAft>
              <a:buNone/>
            </a:pPr>
            <a:r>
              <a:rPr lang="en-US" sz="1400">
                <a:solidFill>
                  <a:schemeClr val="dk1"/>
                </a:solidFill>
                <a:latin typeface="Calibri"/>
                <a:ea typeface="Calibri"/>
                <a:cs typeface="Calibri"/>
                <a:sym typeface="Calibri"/>
              </a:rPr>
              <a:t>Is there data for urban vs rural housing?</a:t>
            </a:r>
            <a:endParaRPr sz="1400">
              <a:solidFill>
                <a:schemeClr val="dk1"/>
              </a:solidFill>
              <a:latin typeface="Calibri"/>
              <a:ea typeface="Calibri"/>
              <a:cs typeface="Calibri"/>
              <a:sym typeface="Calibri"/>
            </a:endParaRPr>
          </a:p>
          <a:p>
            <a:pPr indent="0" lvl="0" marL="457200" marR="0" rtl="0" algn="l">
              <a:lnSpc>
                <a:spcPct val="120000"/>
              </a:lnSpc>
              <a:spcBef>
                <a:spcPts val="900"/>
              </a:spcBef>
              <a:spcAft>
                <a:spcPts val="0"/>
              </a:spcAft>
              <a:buNone/>
            </a:pPr>
            <a:r>
              <a:rPr lang="en-US" sz="1800">
                <a:solidFill>
                  <a:srgbClr val="404040"/>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p4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41"/>
          <p:cNvSpPr txBox="1"/>
          <p:nvPr>
            <p:ph type="title"/>
          </p:nvPr>
        </p:nvSpPr>
        <p:spPr>
          <a:xfrm>
            <a:off x="1008184" y="174032"/>
            <a:ext cx="10175631" cy="11085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Strategies, Activities &amp; Action Steps by Result</a:t>
            </a:r>
            <a:br>
              <a:rPr lang="en-US" sz="3200">
                <a:solidFill>
                  <a:schemeClr val="dk1"/>
                </a:solidFill>
                <a:latin typeface="Arial"/>
                <a:ea typeface="Arial"/>
                <a:cs typeface="Arial"/>
                <a:sym typeface="Arial"/>
              </a:rPr>
            </a:br>
            <a:r>
              <a:rPr lang="en-US" sz="2000">
                <a:solidFill>
                  <a:schemeClr val="dk1"/>
                </a:solidFill>
                <a:latin typeface="Arial"/>
                <a:ea typeface="Arial"/>
                <a:cs typeface="Arial"/>
                <a:sym typeface="Arial"/>
              </a:rPr>
              <a:t>FY23 Priorities Noted</a:t>
            </a:r>
            <a:endParaRPr/>
          </a:p>
        </p:txBody>
      </p:sp>
      <p:sp>
        <p:nvSpPr>
          <p:cNvPr id="334" name="Google Shape;334;p41"/>
          <p:cNvSpPr txBox="1"/>
          <p:nvPr/>
        </p:nvSpPr>
        <p:spPr>
          <a:xfrm>
            <a:off x="1008184" y="1459907"/>
            <a:ext cx="10175630" cy="767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n-US" sz="1800">
                <a:solidFill>
                  <a:schemeClr val="dk1"/>
                </a:solidFill>
                <a:latin typeface="Calibri"/>
                <a:ea typeface="Calibri"/>
                <a:cs typeface="Calibri"/>
                <a:sym typeface="Calibri"/>
              </a:rPr>
              <a:t>Result 1: Thrive together as families (1.1)</a:t>
            </a:r>
            <a:endParaRPr/>
          </a:p>
          <a:p>
            <a:pPr indent="0" lvl="0" marL="0" marR="0" rtl="0" algn="l">
              <a:lnSpc>
                <a:spcPct val="90000"/>
              </a:lnSpc>
              <a:spcBef>
                <a:spcPts val="600"/>
              </a:spcBef>
              <a:spcAft>
                <a:spcPts val="0"/>
              </a:spcAft>
              <a:buNone/>
            </a:pPr>
            <a:r>
              <a:t/>
            </a:r>
            <a:endParaRPr b="1" sz="2000">
              <a:solidFill>
                <a:schemeClr val="dk1"/>
              </a:solidFill>
              <a:latin typeface="Calibri"/>
              <a:ea typeface="Calibri"/>
              <a:cs typeface="Calibri"/>
              <a:sym typeface="Calibri"/>
            </a:endParaRPr>
          </a:p>
          <a:p>
            <a:pPr indent="127000" lvl="0" marL="0" marR="0" rtl="0" algn="ctr">
              <a:lnSpc>
                <a:spcPct val="90000"/>
              </a:lnSpc>
              <a:spcBef>
                <a:spcPts val="6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aphicFrame>
        <p:nvGraphicFramePr>
          <p:cNvPr id="335" name="Google Shape;335;p41"/>
          <p:cNvGraphicFramePr/>
          <p:nvPr/>
        </p:nvGraphicFramePr>
        <p:xfrm>
          <a:off x="1022617" y="1843859"/>
          <a:ext cx="3000000" cy="3000000"/>
        </p:xfrm>
        <a:graphic>
          <a:graphicData uri="http://schemas.openxmlformats.org/drawingml/2006/table">
            <a:tbl>
              <a:tblPr bandRow="1" firstCol="1" firstRow="1">
                <a:noFill/>
                <a:tableStyleId>{19FB3A27-B4CA-4393-BFA9-441F94473CF1}</a:tableStyleId>
              </a:tblPr>
              <a:tblGrid>
                <a:gridCol w="10143725"/>
              </a:tblGrid>
              <a:tr h="714775">
                <a:tc>
                  <a:txBody>
                    <a:bodyPr/>
                    <a:lstStyle/>
                    <a:p>
                      <a:pPr indent="0" lvl="0" marL="0" marR="0" rtl="0" algn="l">
                        <a:spcBef>
                          <a:spcPts val="0"/>
                        </a:spcBef>
                        <a:spcAft>
                          <a:spcPts val="0"/>
                        </a:spcAft>
                        <a:buClr>
                          <a:schemeClr val="dk1"/>
                        </a:buClr>
                        <a:buSzPts val="1100"/>
                        <a:buFont typeface="Calibri"/>
                        <a:buNone/>
                      </a:pPr>
                      <a:r>
                        <a:rPr b="0" lang="en-US" sz="1100" cap="none">
                          <a:solidFill>
                            <a:schemeClr val="dk1"/>
                          </a:solidFill>
                        </a:rPr>
                        <a:t>1.1 Establish trauma-informed, healing-centered systems</a:t>
                      </a:r>
                      <a:endParaRPr/>
                    </a:p>
                    <a:p>
                      <a:pPr indent="0" lvl="0" marL="0" marR="0" rtl="0" algn="l">
                        <a:spcBef>
                          <a:spcPts val="0"/>
                        </a:spcBef>
                        <a:spcAft>
                          <a:spcPts val="0"/>
                        </a:spcAft>
                        <a:buNone/>
                      </a:pPr>
                      <a:r>
                        <a:rPr b="0" lang="en-US" sz="1100" cap="none">
                          <a:solidFill>
                            <a:schemeClr val="dk1"/>
                          </a:solidFill>
                        </a:rPr>
                        <a:t>Iowa’s family support, child welfare, juvenile justice, early childhood, education, health, law enforcement, juvenile justice, early childhood, education, health, law enforcement, judicial and labor/workforce systems are trauma-informed and healing-centered.</a:t>
                      </a:r>
                      <a:endParaRPr b="0" sz="1100" cap="none">
                        <a:solidFill>
                          <a:schemeClr val="dk1"/>
                        </a:solidFill>
                        <a:latin typeface="Calibri"/>
                        <a:ea typeface="Calibri"/>
                        <a:cs typeface="Calibri"/>
                        <a:sym typeface="Calibri"/>
                      </a:endParaRPr>
                    </a:p>
                  </a:txBody>
                  <a:tcPr marT="14150" marB="106150" marR="53075" marL="49550" anchor="b"/>
                </a:tc>
              </a:tr>
              <a:tr h="431700">
                <a:tc>
                  <a:txBody>
                    <a:bodyPr/>
                    <a:lstStyle/>
                    <a:p>
                      <a:pPr indent="0" lvl="0" marL="0" marR="0" rtl="0" algn="l">
                        <a:spcBef>
                          <a:spcPts val="0"/>
                        </a:spcBef>
                        <a:spcAft>
                          <a:spcPts val="0"/>
                        </a:spcAft>
                        <a:buNone/>
                      </a:pPr>
                      <a:r>
                        <a:rPr b="0" lang="en-US" sz="1100" cap="none">
                          <a:solidFill>
                            <a:schemeClr val="dk1"/>
                          </a:solidFill>
                        </a:rPr>
                        <a:t>1.1.1 A multi-system collaborative effort is put in place and charged with implementing this strategy (possible partners: Iowa ACES 360, Prevention Child Abuse Iowa, HHS, JCS, Early Childhood IA, DOE, law enforcement entity, judicial entity, state labor/workforce representative, state Chamber of Commerce representative)</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1.1.1.a Secure the commitment from each system to appoint a representative to this strategy.</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1.1.1.b Create a shared, understood, and research-informed definition of “trauma-informed and healing centered.”</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1.1.1.c Multi-system collaborative develops a work plan.</a:t>
                      </a:r>
                      <a:endParaRPr b="0" sz="1100" cap="none">
                        <a:solidFill>
                          <a:schemeClr val="dk1"/>
                        </a:solidFill>
                        <a:latin typeface="Calibri"/>
                        <a:ea typeface="Calibri"/>
                        <a:cs typeface="Calibri"/>
                        <a:sym typeface="Calibri"/>
                      </a:endParaRPr>
                    </a:p>
                  </a:txBody>
                  <a:tcPr marT="14150" marB="106150" marR="53075" marL="49550"/>
                </a:tc>
              </a:tr>
              <a:tr h="431700">
                <a:tc>
                  <a:txBody>
                    <a:bodyPr/>
                    <a:lstStyle/>
                    <a:p>
                      <a:pPr indent="0" lvl="0" marL="0" marR="0" rtl="0" algn="l">
                        <a:spcBef>
                          <a:spcPts val="0"/>
                        </a:spcBef>
                        <a:spcAft>
                          <a:spcPts val="0"/>
                        </a:spcAft>
                        <a:buNone/>
                      </a:pPr>
                      <a:r>
                        <a:rPr b="0" lang="en-US" sz="1100" cap="none">
                          <a:solidFill>
                            <a:schemeClr val="dk1"/>
                          </a:solidFill>
                          <a:highlight>
                            <a:srgbClr val="FFFF00"/>
                          </a:highlight>
                        </a:rPr>
                        <a:t>1.1.2</a:t>
                      </a:r>
                      <a:r>
                        <a:rPr b="0" lang="en-US" sz="1100" cap="none">
                          <a:solidFill>
                            <a:schemeClr val="dk1"/>
                          </a:solidFill>
                        </a:rPr>
                        <a:t> Determine ways to support the establishment of an Office of Youth Development that consistently applies neuroscience &amp; adolescent development knowledge to systems, policies, services &amp; practices in the Child Welfare and Juvenile Court Systems.</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1.1.2.a </a:t>
                      </a:r>
                      <a:r>
                        <a:rPr b="0" lang="en-US" sz="1100" cap="none">
                          <a:solidFill>
                            <a:schemeClr val="dk1"/>
                          </a:solidFill>
                          <a:highlight>
                            <a:srgbClr val="FFFF00"/>
                          </a:highlight>
                        </a:rPr>
                        <a:t>In FY23,</a:t>
                      </a:r>
                      <a:r>
                        <a:rPr b="0" lang="en-US" sz="1100" cap="none">
                          <a:solidFill>
                            <a:schemeClr val="dk1"/>
                          </a:solidFill>
                        </a:rPr>
                        <a:t> gather information, e.g. meet with Indiana leaders; meet with Iowa Early Childhood Initiative leaders; Meet with Steve Michael and Doug Wolfe. (OYWG)</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1.1.2.b </a:t>
                      </a:r>
                      <a:r>
                        <a:rPr b="0" lang="en-US" sz="1100" cap="none">
                          <a:solidFill>
                            <a:schemeClr val="dk1"/>
                          </a:solidFill>
                          <a:highlight>
                            <a:srgbClr val="FFFF00"/>
                          </a:highlight>
                        </a:rPr>
                        <a:t>In FY23,</a:t>
                      </a:r>
                      <a:r>
                        <a:rPr b="0" lang="en-US" sz="1100" cap="none">
                          <a:solidFill>
                            <a:schemeClr val="dk1"/>
                          </a:solidFill>
                        </a:rPr>
                        <a:t> identify and invite partners and advocates (perhaps a formal agreement with CJJP that defines roles and tasks of each partner). (OYWG)</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highlight>
                            <a:srgbClr val="FFFF00"/>
                          </a:highlight>
                        </a:rPr>
                        <a:t>1.1.3</a:t>
                      </a:r>
                      <a:r>
                        <a:rPr b="0" lang="en-US" sz="1100" cap="none">
                          <a:solidFill>
                            <a:schemeClr val="dk1"/>
                          </a:solidFill>
                        </a:rPr>
                        <a:t> Build a culturally and content competent health, housing, and human services workforce that reflects the diversity of Iowa communities</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1.1.3.a </a:t>
                      </a:r>
                      <a:r>
                        <a:rPr b="0" lang="en-US" sz="1100" cap="none">
                          <a:solidFill>
                            <a:schemeClr val="dk1"/>
                          </a:solidFill>
                          <a:highlight>
                            <a:srgbClr val="FFFF00"/>
                          </a:highlight>
                        </a:rPr>
                        <a:t>In FY23</a:t>
                      </a:r>
                      <a:r>
                        <a:rPr b="0" lang="en-US" sz="1100" cap="none">
                          <a:solidFill>
                            <a:schemeClr val="dk1"/>
                          </a:solidFill>
                        </a:rPr>
                        <a:t>, Vision Council and Cultural Equity Alliance forma. Partnership that defines roles &amp; tasks for each partner. (NSWG)</a:t>
                      </a:r>
                      <a:endParaRPr b="0" sz="1100" cap="none">
                        <a:solidFill>
                          <a:schemeClr val="dk1"/>
                        </a:solidFill>
                        <a:latin typeface="Calibri"/>
                        <a:ea typeface="Calibri"/>
                        <a:cs typeface="Calibri"/>
                        <a:sym typeface="Calibri"/>
                      </a:endParaRPr>
                    </a:p>
                  </a:txBody>
                  <a:tcPr marT="14150" marB="106150" marR="53075" marL="49550"/>
                </a:tc>
              </a:tr>
              <a:tr h="290150">
                <a:tc>
                  <a:txBody>
                    <a:bodyPr/>
                    <a:lstStyle/>
                    <a:p>
                      <a:pPr indent="0" lvl="0" marL="0" marR="0" rtl="0" algn="l">
                        <a:spcBef>
                          <a:spcPts val="0"/>
                        </a:spcBef>
                        <a:spcAft>
                          <a:spcPts val="0"/>
                        </a:spcAft>
                        <a:buNone/>
                      </a:pPr>
                      <a:r>
                        <a:rPr b="0" lang="en-US" sz="1100" cap="none">
                          <a:solidFill>
                            <a:schemeClr val="dk1"/>
                          </a:solidFill>
                        </a:rPr>
                        <a:t>1.1.4 Establish trauma-informed, culturally responsive, and non-traditional practices that meet the needs of Black, Indigenous, People of Color (BIPOC)</a:t>
                      </a:r>
                      <a:endParaRPr b="0" sz="1100" cap="none">
                        <a:solidFill>
                          <a:schemeClr val="dk1"/>
                        </a:solidFill>
                        <a:latin typeface="Calibri"/>
                        <a:ea typeface="Calibri"/>
                        <a:cs typeface="Calibri"/>
                        <a:sym typeface="Calibri"/>
                      </a:endParaRPr>
                    </a:p>
                  </a:txBody>
                  <a:tcPr marT="14150" marB="106150" marR="53075" marL="495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4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42"/>
          <p:cNvSpPr txBox="1"/>
          <p:nvPr>
            <p:ph type="title"/>
          </p:nvPr>
        </p:nvSpPr>
        <p:spPr>
          <a:xfrm>
            <a:off x="1008184" y="174032"/>
            <a:ext cx="10175631" cy="11118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Strategies, Activities &amp; Action Steps by Result</a:t>
            </a:r>
            <a:br>
              <a:rPr lang="en-US" sz="3700">
                <a:solidFill>
                  <a:schemeClr val="dk1"/>
                </a:solidFill>
                <a:latin typeface="Calibri"/>
                <a:ea typeface="Calibri"/>
                <a:cs typeface="Calibri"/>
                <a:sym typeface="Calibri"/>
              </a:rPr>
            </a:br>
            <a:r>
              <a:rPr lang="en-US" sz="2000">
                <a:solidFill>
                  <a:schemeClr val="dk1"/>
                </a:solidFill>
                <a:latin typeface="Arial"/>
                <a:ea typeface="Arial"/>
                <a:cs typeface="Arial"/>
                <a:sym typeface="Arial"/>
              </a:rPr>
              <a:t>FY23 Priorities Noted</a:t>
            </a:r>
            <a:endParaRPr sz="2000">
              <a:solidFill>
                <a:schemeClr val="dk1"/>
              </a:solidFill>
              <a:latin typeface="Arial"/>
              <a:ea typeface="Arial"/>
              <a:cs typeface="Arial"/>
              <a:sym typeface="Arial"/>
            </a:endParaRPr>
          </a:p>
        </p:txBody>
      </p:sp>
      <p:sp>
        <p:nvSpPr>
          <p:cNvPr id="343" name="Google Shape;343;p42"/>
          <p:cNvSpPr txBox="1"/>
          <p:nvPr/>
        </p:nvSpPr>
        <p:spPr>
          <a:xfrm>
            <a:off x="1008184" y="1459907"/>
            <a:ext cx="10175630" cy="767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n-US" sz="1800">
                <a:solidFill>
                  <a:schemeClr val="dk1"/>
                </a:solidFill>
                <a:latin typeface="Calibri"/>
                <a:ea typeface="Calibri"/>
                <a:cs typeface="Calibri"/>
                <a:sym typeface="Calibri"/>
              </a:rPr>
              <a:t>Result 1: Thrive together as families (1.2)</a:t>
            </a:r>
            <a:endParaRPr/>
          </a:p>
          <a:p>
            <a:pPr indent="127000" lvl="0" marL="0" marR="0" rtl="0" algn="ctr">
              <a:lnSpc>
                <a:spcPct val="90000"/>
              </a:lnSpc>
              <a:spcBef>
                <a:spcPts val="60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127000" lvl="0" marL="0" marR="0" rtl="0" algn="ctr">
              <a:lnSpc>
                <a:spcPct val="90000"/>
              </a:lnSpc>
              <a:spcBef>
                <a:spcPts val="6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aphicFrame>
        <p:nvGraphicFramePr>
          <p:cNvPr id="344" name="Google Shape;344;p42"/>
          <p:cNvGraphicFramePr/>
          <p:nvPr/>
        </p:nvGraphicFramePr>
        <p:xfrm>
          <a:off x="993896" y="1984923"/>
          <a:ext cx="3000000" cy="3000000"/>
        </p:xfrm>
        <a:graphic>
          <a:graphicData uri="http://schemas.openxmlformats.org/drawingml/2006/table">
            <a:tbl>
              <a:tblPr bandRow="1" firstCol="1" firstRow="1">
                <a:noFill/>
                <a:tableStyleId>{19FB3A27-B4CA-4393-BFA9-441F94473CF1}</a:tableStyleId>
              </a:tblPr>
              <a:tblGrid>
                <a:gridCol w="10515600"/>
              </a:tblGrid>
              <a:tr h="186400">
                <a:tc>
                  <a:txBody>
                    <a:bodyPr/>
                    <a:lstStyle/>
                    <a:p>
                      <a:pPr indent="0" lvl="0" marL="12700" marR="0" rtl="0" algn="l">
                        <a:spcBef>
                          <a:spcPts val="0"/>
                        </a:spcBef>
                        <a:spcAft>
                          <a:spcPts val="0"/>
                        </a:spcAft>
                        <a:buClr>
                          <a:schemeClr val="dk1"/>
                        </a:buClr>
                        <a:buSzPts val="1000"/>
                        <a:buFont typeface="Calibri"/>
                        <a:buNone/>
                      </a:pPr>
                      <a:r>
                        <a:rPr b="0" lang="en-US" sz="1100" u="none" strike="noStrike"/>
                        <a:t>1.2 Support and strengthen relationships among children, youth, parents and families</a:t>
                      </a:r>
                      <a:endParaRPr/>
                    </a:p>
                    <a:p>
                      <a:pPr indent="0" lvl="0" marL="12700" marR="0" rtl="0" algn="l">
                        <a:spcBef>
                          <a:spcPts val="0"/>
                        </a:spcBef>
                        <a:spcAft>
                          <a:spcPts val="0"/>
                        </a:spcAft>
                        <a:buClr>
                          <a:schemeClr val="dk1"/>
                        </a:buClr>
                        <a:buSzPts val="1000"/>
                        <a:buFont typeface="Calibri"/>
                        <a:buNone/>
                      </a:pPr>
                      <a:r>
                        <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t>1.2.1 Develop a broad definition of “family” to increase the reach and impact of this Results Action Plan (inclusive of all family types and informed by the cultures present in Iowa; the definition of family is adopted and consistently applied in systems, policies, services and practices across public and private health, human services and housing systems)</a:t>
                      </a:r>
                      <a:endParaRPr b="0" i="0" sz="1100" u="none" strike="noStrike">
                        <a:latin typeface="Arial"/>
                        <a:ea typeface="Arial"/>
                        <a:cs typeface="Arial"/>
                        <a:sym typeface="Arial"/>
                      </a:endParaRPr>
                    </a:p>
                  </a:txBody>
                  <a:tcPr marT="8950" marB="0" marR="64400" marL="64400"/>
                </a:tc>
              </a:tr>
              <a:tr h="186400">
                <a:tc>
                  <a:txBody>
                    <a:bodyPr/>
                    <a:lstStyle/>
                    <a:p>
                      <a:pPr indent="0" lvl="0" marL="0" marR="0" rtl="0" algn="l">
                        <a:spcBef>
                          <a:spcPts val="0"/>
                        </a:spcBef>
                        <a:spcAft>
                          <a:spcPts val="0"/>
                        </a:spcAft>
                        <a:buNone/>
                      </a:pPr>
                      <a:r>
                        <a:rPr b="0" lang="en-US" sz="1100" u="none" strike="noStrike"/>
                        <a:t>1.2.2 Develop a centralized, single point of contact for case coordination &amp; service navigation, providing warm handoffs where appropriate</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highlight>
                            <a:srgbClr val="FFFF00"/>
                          </a:highlight>
                        </a:rPr>
                        <a:t>1.2.2.a</a:t>
                      </a:r>
                      <a:r>
                        <a:rPr b="0" lang="en-US" sz="1100" u="none" strike="noStrike"/>
                        <a:t> Monitor HHS plans, provide advocacy/feedback as needed, to ensure this is in the Alignment Plan (New HHS includes “community concierge” concept in the Alignment Plan, dedicates resources, and establishes a project plan and timeline.) (SUDWG)</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t>1.2.3  Train all case manager and navigator roles in core competencies that center and support family connectedness (All entities that employ case managers or navigators who interact with families (housing, child welfare, behavioral health, SNAP/WIC, etc.) are formally committed to using a common orientation/training curriculum that develops core competencies)</a:t>
                      </a:r>
                      <a:endParaRPr b="0" i="0" sz="1100" u="none" strike="noStrike">
                        <a:latin typeface="Arial"/>
                        <a:ea typeface="Arial"/>
                        <a:cs typeface="Arial"/>
                        <a:sym typeface="Arial"/>
                      </a:endParaRPr>
                    </a:p>
                  </a:txBody>
                  <a:tcPr marT="8950" marB="0" marR="64400" marL="64400"/>
                </a:tc>
              </a:tr>
              <a:tr h="186400">
                <a:tc>
                  <a:txBody>
                    <a:bodyPr/>
                    <a:lstStyle/>
                    <a:p>
                      <a:pPr indent="0" lvl="0" marL="0" marR="0" rtl="0" algn="l">
                        <a:spcBef>
                          <a:spcPts val="0"/>
                        </a:spcBef>
                        <a:spcAft>
                          <a:spcPts val="0"/>
                        </a:spcAft>
                        <a:buNone/>
                      </a:pPr>
                      <a:r>
                        <a:rPr b="0" lang="en-US" sz="1100" u="none" strike="noStrike"/>
                        <a:t>1.2.3.a Identify a funding source for this activity. (Check with Marisa Eyanson for possibility of Medicaid funding?)</a:t>
                      </a:r>
                      <a:endParaRPr b="0" i="0" sz="1100" u="none" strike="noStrike">
                        <a:latin typeface="Arial"/>
                        <a:ea typeface="Arial"/>
                        <a:cs typeface="Arial"/>
                        <a:sym typeface="Arial"/>
                      </a:endParaRPr>
                    </a:p>
                  </a:txBody>
                  <a:tcPr marT="8950" marB="0" marR="64400" marL="64400"/>
                </a:tc>
              </a:tr>
              <a:tr h="186400">
                <a:tc>
                  <a:txBody>
                    <a:bodyPr/>
                    <a:lstStyle/>
                    <a:p>
                      <a:pPr indent="0" lvl="0" marL="0" marR="0" rtl="0" algn="l">
                        <a:spcBef>
                          <a:spcPts val="0"/>
                        </a:spcBef>
                        <a:spcAft>
                          <a:spcPts val="0"/>
                        </a:spcAft>
                        <a:buNone/>
                      </a:pPr>
                      <a:r>
                        <a:rPr b="0" lang="en-US" sz="1100" u="none" strike="noStrike"/>
                        <a:t>1.2.4 Increase availability of culturally response home visiting and other community-based programs</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t>1.2.5 Invest in Family Resources Centers as a place families can access support in lieu of formal system involvement with the Child Welfare and Juvenile Court Systems. (Every family in Iowa has a Family Resource Center within X miles of where they live.)</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t>1.2.5.a Identify entities that support this Activity and pursue a collaborative effort to develop an initiative/campaign. (A collaboration of key stakeholders is assembled and charged to make Family Resource Centers a reality across Iowa.)</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t>1.2.6 </a:t>
                      </a:r>
                      <a:r>
                        <a:rPr b="0" lang="en-US" sz="1100" u="none" strike="noStrike">
                          <a:solidFill>
                            <a:srgbClr val="000000"/>
                          </a:solidFill>
                        </a:rPr>
                        <a:t>Family-centered services and after care/re-entry services and support are available statewide for children, youth and families of all types who are connected to the CWS (birth, resource, kin, foster, adoptive) so families can successfully reunite after out of home placement/residential-based care, mentorship for family)</a:t>
                      </a:r>
                      <a:endParaRPr b="0" i="0" sz="1100" u="none" strike="noStrike">
                        <a:latin typeface="Arial"/>
                        <a:ea typeface="Arial"/>
                        <a:cs typeface="Arial"/>
                        <a:sym typeface="Arial"/>
                      </a:endParaRPr>
                    </a:p>
                  </a:txBody>
                  <a:tcPr marT="8950" marB="0" marR="64400" marL="64400"/>
                </a:tc>
              </a:tr>
              <a:tr h="186400">
                <a:tc>
                  <a:txBody>
                    <a:bodyPr/>
                    <a:lstStyle/>
                    <a:p>
                      <a:pPr indent="0" lvl="0" marL="0" marR="0" rtl="0" algn="l">
                        <a:spcBef>
                          <a:spcPts val="0"/>
                        </a:spcBef>
                        <a:spcAft>
                          <a:spcPts val="0"/>
                        </a:spcAft>
                        <a:buNone/>
                      </a:pPr>
                      <a:r>
                        <a:rPr b="0" lang="en-US" sz="1100" u="none" strike="noStrike">
                          <a:highlight>
                            <a:srgbClr val="FFFF00"/>
                          </a:highlight>
                        </a:rPr>
                        <a:t>1.2.7</a:t>
                      </a:r>
                      <a:r>
                        <a:rPr b="0" lang="en-US" sz="1100" u="none" strike="noStrike"/>
                        <a:t> </a:t>
                      </a:r>
                      <a:r>
                        <a:rPr b="0" lang="en-US" sz="1100" u="none" strike="noStrike">
                          <a:solidFill>
                            <a:srgbClr val="201F1E"/>
                          </a:solidFill>
                        </a:rPr>
                        <a:t>Adopt and implement a comprehensive </a:t>
                      </a:r>
                      <a:r>
                        <a:rPr b="1" lang="en-US" sz="1100" u="none" strike="noStrike">
                          <a:solidFill>
                            <a:srgbClr val="201F1E"/>
                          </a:solidFill>
                        </a:rPr>
                        <a:t>family identification and engagement model</a:t>
                      </a:r>
                      <a:r>
                        <a:rPr b="0" lang="en-US" sz="1100" u="none" strike="noStrike">
                          <a:solidFill>
                            <a:srgbClr val="201F1E"/>
                          </a:solidFill>
                        </a:rPr>
                        <a:t> to prevent unnecessary family separation and support youth and children who are placed into care systems.</a:t>
                      </a:r>
                      <a:endParaRPr b="0" i="0" sz="1100" u="none" strike="noStrike">
                        <a:latin typeface="Arial"/>
                        <a:ea typeface="Arial"/>
                        <a:cs typeface="Arial"/>
                        <a:sym typeface="Arial"/>
                      </a:endParaRPr>
                    </a:p>
                  </a:txBody>
                  <a:tcPr marT="8950" marB="0" marR="64400" marL="64400"/>
                </a:tc>
              </a:tr>
              <a:tr h="186400">
                <a:tc>
                  <a:txBody>
                    <a:bodyPr/>
                    <a:lstStyle/>
                    <a:p>
                      <a:pPr indent="0" lvl="0" marL="0" marR="0" rtl="0" algn="l">
                        <a:spcBef>
                          <a:spcPts val="0"/>
                        </a:spcBef>
                        <a:spcAft>
                          <a:spcPts val="0"/>
                        </a:spcAft>
                        <a:buNone/>
                      </a:pPr>
                      <a:r>
                        <a:rPr b="0" lang="en-US" sz="1100" u="none" strike="noStrike">
                          <a:highlight>
                            <a:srgbClr val="FFFF00"/>
                          </a:highlight>
                        </a:rPr>
                        <a:t>1.2.7.a In FY23,</a:t>
                      </a:r>
                      <a:r>
                        <a:rPr b="0" lang="en-US" sz="1100" u="none" strike="noStrike"/>
                        <a:t> assess the current status of “family finding” efforts (how they are funded, who is doing them in state and/or modeling them in other states, who supports this Activity in Iowa) (NSWG)</a:t>
                      </a:r>
                      <a:endParaRPr b="0" i="0" sz="1100" u="none" strike="noStrike">
                        <a:latin typeface="Arial"/>
                        <a:ea typeface="Arial"/>
                        <a:cs typeface="Arial"/>
                        <a:sym typeface="Arial"/>
                      </a:endParaRPr>
                    </a:p>
                  </a:txBody>
                  <a:tcPr marT="8950" marB="0" marR="64400" marL="64400"/>
                </a:tc>
              </a:tr>
              <a:tr h="329500">
                <a:tc>
                  <a:txBody>
                    <a:bodyPr/>
                    <a:lstStyle/>
                    <a:p>
                      <a:pPr indent="0" lvl="0" marL="0" marR="0" rtl="0" algn="l">
                        <a:spcBef>
                          <a:spcPts val="0"/>
                        </a:spcBef>
                        <a:spcAft>
                          <a:spcPts val="0"/>
                        </a:spcAft>
                        <a:buNone/>
                      </a:pPr>
                      <a:r>
                        <a:rPr b="0" lang="en-US" sz="1100" u="none" strike="noStrike"/>
                        <a:t>1.2.8 Ensure interventions are available and accessible to families throughout the state that are age and culturally aligned (crisis intervention, mediation, therapy, Evidence-Based Practices such as Functional Family Therapy)</a:t>
                      </a:r>
                      <a:endParaRPr b="0" i="0" sz="1100" u="none" strike="noStrike">
                        <a:latin typeface="Arial"/>
                        <a:ea typeface="Arial"/>
                        <a:cs typeface="Arial"/>
                        <a:sym typeface="Arial"/>
                      </a:endParaRPr>
                    </a:p>
                  </a:txBody>
                  <a:tcPr marT="8950" marB="0" marR="64400" marL="64400"/>
                </a:tc>
              </a:tr>
              <a:tr h="186400">
                <a:tc>
                  <a:txBody>
                    <a:bodyPr/>
                    <a:lstStyle/>
                    <a:p>
                      <a:pPr indent="0" lvl="0" marL="0" marR="0" rtl="0" algn="l">
                        <a:spcBef>
                          <a:spcPts val="0"/>
                        </a:spcBef>
                        <a:spcAft>
                          <a:spcPts val="0"/>
                        </a:spcAft>
                        <a:buNone/>
                      </a:pPr>
                      <a:r>
                        <a:rPr b="0" lang="en-US" sz="1100" u="none" strike="noStrike"/>
                        <a:t>1.2.8.a Apply the lens of race and cultural equity to the selection of Evidence-Based Practices included in Iowa’s IV-E Prevention Plan.</a:t>
                      </a:r>
                      <a:endParaRPr b="0" i="0" sz="1100" u="none" strike="noStrike">
                        <a:latin typeface="Arial"/>
                        <a:ea typeface="Arial"/>
                        <a:cs typeface="Arial"/>
                        <a:sym typeface="Arial"/>
                      </a:endParaRPr>
                    </a:p>
                  </a:txBody>
                  <a:tcPr marT="8950" marB="0" marR="64400" marL="6440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type="title"/>
          </p:nvPr>
        </p:nvSpPr>
        <p:spPr>
          <a:xfrm>
            <a:off x="1008184" y="174032"/>
            <a:ext cx="10175631" cy="11118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Strategies, Activities &amp; Action Steps by Result</a:t>
            </a:r>
            <a:br>
              <a:rPr lang="en-US" sz="3700">
                <a:solidFill>
                  <a:schemeClr val="dk1"/>
                </a:solidFill>
                <a:latin typeface="Calibri"/>
                <a:ea typeface="Calibri"/>
                <a:cs typeface="Calibri"/>
                <a:sym typeface="Calibri"/>
              </a:rPr>
            </a:br>
            <a:r>
              <a:rPr lang="en-US" sz="2000">
                <a:solidFill>
                  <a:schemeClr val="dk1"/>
                </a:solidFill>
                <a:latin typeface="Arial"/>
                <a:ea typeface="Arial"/>
                <a:cs typeface="Arial"/>
                <a:sym typeface="Arial"/>
              </a:rPr>
              <a:t>FY23 Priorities Noted</a:t>
            </a:r>
            <a:endParaRPr sz="2000">
              <a:solidFill>
                <a:schemeClr val="dk1"/>
              </a:solidFill>
              <a:latin typeface="Arial"/>
              <a:ea typeface="Arial"/>
              <a:cs typeface="Arial"/>
              <a:sym typeface="Arial"/>
            </a:endParaRPr>
          </a:p>
        </p:txBody>
      </p:sp>
      <p:sp>
        <p:nvSpPr>
          <p:cNvPr id="351" name="Google Shape;351;p43"/>
          <p:cNvSpPr txBox="1"/>
          <p:nvPr/>
        </p:nvSpPr>
        <p:spPr>
          <a:xfrm>
            <a:off x="1008184" y="1459907"/>
            <a:ext cx="10175630" cy="767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n-US" sz="1800">
                <a:solidFill>
                  <a:schemeClr val="dk1"/>
                </a:solidFill>
                <a:latin typeface="Calibri"/>
                <a:ea typeface="Calibri"/>
                <a:cs typeface="Calibri"/>
                <a:sym typeface="Calibri"/>
              </a:rPr>
              <a:t>Result 1: Thrive together as families (1.2, continued)</a:t>
            </a:r>
            <a:endParaRPr/>
          </a:p>
          <a:p>
            <a:pPr indent="127000" lvl="0" marL="0" marR="0" rtl="0" algn="ctr">
              <a:lnSpc>
                <a:spcPct val="90000"/>
              </a:lnSpc>
              <a:spcBef>
                <a:spcPts val="60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127000" lvl="0" marL="0" marR="0" rtl="0" algn="ctr">
              <a:lnSpc>
                <a:spcPct val="90000"/>
              </a:lnSpc>
              <a:spcBef>
                <a:spcPts val="6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aphicFrame>
        <p:nvGraphicFramePr>
          <p:cNvPr id="352" name="Google Shape;352;p43"/>
          <p:cNvGraphicFramePr/>
          <p:nvPr/>
        </p:nvGraphicFramePr>
        <p:xfrm>
          <a:off x="1008184" y="1984923"/>
          <a:ext cx="3000000" cy="3000000"/>
        </p:xfrm>
        <a:graphic>
          <a:graphicData uri="http://schemas.openxmlformats.org/drawingml/2006/table">
            <a:tbl>
              <a:tblPr bandRow="1" firstCol="1" firstRow="1">
                <a:noFill/>
                <a:tableStyleId>{19FB3A27-B4CA-4393-BFA9-441F94473CF1}</a:tableStyleId>
              </a:tblPr>
              <a:tblGrid>
                <a:gridCol w="10515600"/>
              </a:tblGrid>
              <a:tr h="186400">
                <a:tc>
                  <a:txBody>
                    <a:bodyPr/>
                    <a:lstStyle/>
                    <a:p>
                      <a:pPr indent="0" lvl="0" marL="12700" marR="0" rtl="0" algn="l">
                        <a:spcBef>
                          <a:spcPts val="0"/>
                        </a:spcBef>
                        <a:spcAft>
                          <a:spcPts val="0"/>
                        </a:spcAft>
                        <a:buClr>
                          <a:schemeClr val="dk1"/>
                        </a:buClr>
                        <a:buSzPts val="1000"/>
                        <a:buFont typeface="Calibri"/>
                        <a:buNone/>
                      </a:pPr>
                      <a:r>
                        <a:rPr b="0" lang="en-US" sz="1100" u="none" strike="noStrike">
                          <a:latin typeface="Calibri"/>
                          <a:ea typeface="Calibri"/>
                          <a:cs typeface="Calibri"/>
                          <a:sym typeface="Calibri"/>
                        </a:rPr>
                        <a:t>1.2 Support and strengthen relationships among children, youth, parents and families, continued</a:t>
                      </a:r>
                      <a:endParaRPr/>
                    </a:p>
                    <a:p>
                      <a:pPr indent="0" lvl="0" marL="12700" marR="0" rtl="0" algn="l">
                        <a:spcBef>
                          <a:spcPts val="0"/>
                        </a:spcBef>
                        <a:spcAft>
                          <a:spcPts val="0"/>
                        </a:spcAft>
                        <a:buClr>
                          <a:schemeClr val="dk1"/>
                        </a:buClr>
                        <a:buSzPts val="1000"/>
                        <a:buFont typeface="Calibri"/>
                        <a:buNone/>
                      </a:pPr>
                      <a:r>
                        <a:t/>
                      </a:r>
                      <a:endParaRPr b="0" i="0" sz="1100" u="none" strike="noStrike">
                        <a:latin typeface="Calibri"/>
                        <a:ea typeface="Calibri"/>
                        <a:cs typeface="Calibri"/>
                        <a:sym typeface="Calibri"/>
                      </a:endParaRPr>
                    </a:p>
                  </a:txBody>
                  <a:tcPr marT="8950" marB="0" marR="64400" marL="64400"/>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1.2.9</a:t>
                      </a:r>
                      <a:r>
                        <a:rPr b="0" lang="en-US" sz="1100">
                          <a:latin typeface="Calibri"/>
                          <a:ea typeface="Calibri"/>
                          <a:cs typeface="Calibri"/>
                          <a:sym typeface="Calibri"/>
                        </a:rPr>
                        <a:t> Determine the ways to support the establishment of a Crossover Youth Practice Model (OYWG)</a:t>
                      </a:r>
                      <a:endParaRPr/>
                    </a:p>
                  </a:txBody>
                  <a:tcPr marT="0" marB="0" marR="68575" marL="68575"/>
                </a:tc>
              </a:tr>
              <a:tr h="1864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1.2.9.a In FY23</a:t>
                      </a:r>
                      <a:r>
                        <a:rPr b="0" lang="en-US" sz="1100">
                          <a:latin typeface="Calibri"/>
                          <a:ea typeface="Calibri"/>
                          <a:cs typeface="Calibri"/>
                          <a:sym typeface="Calibri"/>
                        </a:rPr>
                        <a:t>, work with Chief Justice Christensen to identify how the Vision Council can support her leadership toward developing a Crossover Youth Practice Model (Vision council has a clear understanding of what role it can play to bring the Crossover Youth Practice Model to Iowa.) (OYWG)</a:t>
                      </a:r>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1.2.10</a:t>
                      </a:r>
                      <a:r>
                        <a:rPr b="0" lang="en-US" sz="1100">
                          <a:latin typeface="Calibri"/>
                          <a:ea typeface="Calibri"/>
                          <a:cs typeface="Calibri"/>
                          <a:sym typeface="Calibri"/>
                        </a:rPr>
                        <a:t> Extend Iowa’s pre-charge/pre-arrest diversion program statewide for all youth with first-time, simple offenses. (OYWG)</a:t>
                      </a:r>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1.2.10.a In FY23,</a:t>
                      </a:r>
                      <a:r>
                        <a:rPr b="0" lang="en-US" sz="1100">
                          <a:latin typeface="Calibri"/>
                          <a:ea typeface="Calibri"/>
                          <a:cs typeface="Calibri"/>
                          <a:sym typeface="Calibri"/>
                        </a:rPr>
                        <a:t> Vision Council brings healing-centered model to existing/newly-funded pre-charge/pre-arrest diversion programs. (OYWG)</a:t>
                      </a:r>
                      <a:endParaRPr b="0" sz="1100">
                        <a:latin typeface="Calibri"/>
                        <a:ea typeface="Calibri"/>
                        <a:cs typeface="Calibri"/>
                        <a:sym typeface="Calibri"/>
                      </a:endParaRPr>
                    </a:p>
                  </a:txBody>
                  <a:tcPr marT="0" marB="0" marR="68575" marL="68575"/>
                </a:tc>
              </a:tr>
              <a:tr h="1864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1.2.10.b In FY23,</a:t>
                      </a:r>
                      <a:r>
                        <a:rPr b="0" lang="en-US" sz="1100">
                          <a:latin typeface="Calibri"/>
                          <a:ea typeface="Calibri"/>
                          <a:cs typeface="Calibri"/>
                          <a:sym typeface="Calibri"/>
                        </a:rPr>
                        <a:t> meet with the entity that is leading current efforts to identify how the Vision Council can support replication. (OYWG)</a:t>
                      </a:r>
                      <a:endParaRPr/>
                    </a:p>
                  </a:txBody>
                  <a:tcPr marT="0" marB="0" marR="68575" marL="6857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ph type="title"/>
          </p:nvPr>
        </p:nvSpPr>
        <p:spPr>
          <a:xfrm>
            <a:off x="1008184" y="174032"/>
            <a:ext cx="10175631" cy="11118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Strategies, Activities &amp; Action Steps by Result</a:t>
            </a:r>
            <a:br>
              <a:rPr lang="en-US" sz="3700">
                <a:solidFill>
                  <a:schemeClr val="dk1"/>
                </a:solidFill>
                <a:latin typeface="Calibri"/>
                <a:ea typeface="Calibri"/>
                <a:cs typeface="Calibri"/>
                <a:sym typeface="Calibri"/>
              </a:rPr>
            </a:br>
            <a:r>
              <a:rPr lang="en-US" sz="2000">
                <a:solidFill>
                  <a:schemeClr val="dk1"/>
                </a:solidFill>
                <a:latin typeface="Arial"/>
                <a:ea typeface="Arial"/>
                <a:cs typeface="Arial"/>
                <a:sym typeface="Arial"/>
              </a:rPr>
              <a:t>FY23 Priorities Noted</a:t>
            </a:r>
            <a:endParaRPr/>
          </a:p>
        </p:txBody>
      </p:sp>
      <p:sp>
        <p:nvSpPr>
          <p:cNvPr id="359" name="Google Shape;359;p44"/>
          <p:cNvSpPr txBox="1"/>
          <p:nvPr/>
        </p:nvSpPr>
        <p:spPr>
          <a:xfrm>
            <a:off x="1008184" y="1459907"/>
            <a:ext cx="10175630" cy="767904"/>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None/>
            </a:pPr>
            <a:r>
              <a:rPr lang="en-US" sz="1800">
                <a:solidFill>
                  <a:schemeClr val="dk1"/>
                </a:solidFill>
                <a:latin typeface="Calibri"/>
                <a:ea typeface="Calibri"/>
                <a:cs typeface="Calibri"/>
                <a:sym typeface="Calibri"/>
              </a:rPr>
              <a:t>Result 2: Are connected to permanent housing (2.1)</a:t>
            </a:r>
            <a:endParaRPr/>
          </a:p>
          <a:p>
            <a:pPr indent="0" lvl="0" marL="0" marR="0" rtl="0" algn="ctr">
              <a:lnSpc>
                <a:spcPct val="90000"/>
              </a:lnSpc>
              <a:spcBef>
                <a:spcPts val="0"/>
              </a:spcBef>
              <a:spcAft>
                <a:spcPts val="0"/>
              </a:spcAft>
              <a:buNone/>
            </a:pPr>
            <a:r>
              <a:t/>
            </a:r>
            <a:endParaRPr b="1" sz="2000">
              <a:solidFill>
                <a:schemeClr val="dk1"/>
              </a:solidFill>
              <a:latin typeface="Calibri"/>
              <a:ea typeface="Calibri"/>
              <a:cs typeface="Calibri"/>
              <a:sym typeface="Calibri"/>
            </a:endParaRPr>
          </a:p>
          <a:p>
            <a:pPr indent="127000" lvl="0" marL="0" marR="0" rtl="0" algn="ctr">
              <a:lnSpc>
                <a:spcPct val="90000"/>
              </a:lnSpc>
              <a:spcBef>
                <a:spcPts val="6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aphicFrame>
        <p:nvGraphicFramePr>
          <p:cNvPr id="360" name="Google Shape;360;p44"/>
          <p:cNvGraphicFramePr/>
          <p:nvPr/>
        </p:nvGraphicFramePr>
        <p:xfrm>
          <a:off x="1008184" y="1984923"/>
          <a:ext cx="3000000" cy="3000000"/>
        </p:xfrm>
        <a:graphic>
          <a:graphicData uri="http://schemas.openxmlformats.org/drawingml/2006/table">
            <a:tbl>
              <a:tblPr bandRow="1" firstCol="1" firstRow="1">
                <a:noFill/>
                <a:tableStyleId>{19FB3A27-B4CA-4393-BFA9-441F94473CF1}</a:tableStyleId>
              </a:tblPr>
              <a:tblGrid>
                <a:gridCol w="10515600"/>
              </a:tblGrid>
              <a:tr h="329500">
                <a:tc>
                  <a:txBody>
                    <a:bodyPr/>
                    <a:lstStyle/>
                    <a:p>
                      <a:pPr indent="0" lvl="0" marL="0" marR="0" rtl="0" algn="l">
                        <a:spcBef>
                          <a:spcPts val="0"/>
                        </a:spcBef>
                        <a:spcAft>
                          <a:spcPts val="0"/>
                        </a:spcAft>
                        <a:buNone/>
                      </a:pPr>
                      <a:r>
                        <a:rPr b="0" lang="en-US" sz="1100">
                          <a:latin typeface="Calibri"/>
                          <a:ea typeface="Calibri"/>
                          <a:cs typeface="Calibri"/>
                          <a:sym typeface="Calibri"/>
                        </a:rPr>
                        <a:t>2.1 Ensure there is a concerted, results-focused effort to provide permanent housing options for families in the Vision Council’s Focus Populations</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2.1.1 Determine whether a family housing collaborative is needed or a voice for children/families within housing conversations, decision making and advocacy.</a:t>
                      </a:r>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2.1.1.a In FY23,</a:t>
                      </a:r>
                      <a:r>
                        <a:rPr b="0" lang="en-US" sz="1100">
                          <a:latin typeface="Calibri"/>
                          <a:ea typeface="Calibri"/>
                          <a:cs typeface="Calibri"/>
                          <a:sym typeface="Calibri"/>
                        </a:rPr>
                        <a:t> </a:t>
                      </a:r>
                      <a:r>
                        <a:rPr b="0" lang="en-US" sz="1050">
                          <a:highlight>
                            <a:srgbClr val="FFFFFF"/>
                          </a:highlight>
                          <a:latin typeface="Roboto"/>
                          <a:ea typeface="Roboto"/>
                          <a:cs typeface="Roboto"/>
                          <a:sym typeface="Roboto"/>
                        </a:rPr>
                        <a:t>work with housing experts at local &amp; statewide agencies to </a:t>
                      </a:r>
                      <a:r>
                        <a:rPr b="0" lang="en-US" sz="1100"/>
                        <a:t>“deepen bench” of housing expertise and </a:t>
                      </a:r>
                      <a:r>
                        <a:rPr b="0" lang="en-US" sz="1050">
                          <a:highlight>
                            <a:srgbClr val="FFFFFF"/>
                          </a:highlight>
                          <a:latin typeface="Roboto"/>
                          <a:ea typeface="Roboto"/>
                          <a:cs typeface="Roboto"/>
                          <a:sym typeface="Roboto"/>
                        </a:rPr>
                        <a:t>map out our next steps to creating more affordable housing options for our target populations.</a:t>
                      </a:r>
                      <a:r>
                        <a:rPr b="0" lang="en-US" sz="1100">
                          <a:latin typeface="Calibri"/>
                          <a:ea typeface="Calibri"/>
                          <a:cs typeface="Calibri"/>
                          <a:sym typeface="Calibri"/>
                        </a:rPr>
                        <a:t>(NSWG)</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2.1.1.</a:t>
                      </a:r>
                      <a:r>
                        <a:rPr b="0" lang="en-US" sz="1100"/>
                        <a:t>b</a:t>
                      </a:r>
                      <a:r>
                        <a:rPr b="0" lang="en-US" sz="1100">
                          <a:latin typeface="Calibri"/>
                          <a:ea typeface="Calibri"/>
                          <a:cs typeface="Calibri"/>
                          <a:sym typeface="Calibri"/>
                        </a:rPr>
                        <a:t> In FY23, bring MCOs into alignment and partnership with the Vision Council’s Results Action Plan and engage them in achieving the target for housing. (NSWG) </a:t>
                      </a:r>
                      <a:r>
                        <a:rPr b="0" i="1" lang="en-US" sz="1100">
                          <a:latin typeface="Calibri"/>
                          <a:ea typeface="Calibri"/>
                          <a:cs typeface="Calibri"/>
                          <a:sym typeface="Calibri"/>
                        </a:rPr>
                        <a:t>[Note: Recommended by consultant (Marlo Nash) based on past conversations the VC has had, and knowing that the new MCO contracts are settled.]</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2.1.1.d Conduct a national landscape review of housing initiatives and projects that are geared toward the VC’s Focus Populations and Target for this strategy. Possible sources: California’s </a:t>
                      </a:r>
                      <a:r>
                        <a:rPr b="0" lang="en-US" sz="1100" u="sng">
                          <a:solidFill>
                            <a:schemeClr val="hlink"/>
                          </a:solidFill>
                          <a:latin typeface="Calibri"/>
                          <a:ea typeface="Calibri"/>
                          <a:cs typeface="Calibri"/>
                          <a:sym typeface="Calibri"/>
                          <a:hlinkClick r:id="rId3"/>
                        </a:rPr>
                        <a:t>Bringing Families Home</a:t>
                      </a:r>
                      <a:r>
                        <a:rPr b="0" lang="en-US" sz="1100">
                          <a:latin typeface="Calibri"/>
                          <a:ea typeface="Calibri"/>
                          <a:cs typeface="Calibri"/>
                          <a:sym typeface="Calibri"/>
                        </a:rPr>
                        <a:t> and Children’s Wisconsin’s Institute for Child and Family Well-Being’s HOMES Initiative, </a:t>
                      </a:r>
                      <a:r>
                        <a:rPr b="0" lang="en-US" sz="1100" u="sng">
                          <a:solidFill>
                            <a:schemeClr val="hlink"/>
                          </a:solidFill>
                          <a:latin typeface="Calibri"/>
                          <a:ea typeface="Calibri"/>
                          <a:cs typeface="Calibri"/>
                          <a:sym typeface="Calibri"/>
                          <a:hlinkClick r:id="rId4"/>
                        </a:rPr>
                        <a:t>Housing Opportunities Made to Enhance Stability (HOMES) Initiative</a:t>
                      </a:r>
                      <a:r>
                        <a:rPr b="0" lang="en-US" sz="1100">
                          <a:latin typeface="Calibri"/>
                          <a:ea typeface="Calibri"/>
                          <a:cs typeface="Calibri"/>
                          <a:sym typeface="Calibri"/>
                        </a:rPr>
                        <a:t> (VC is aware of two or more models at work in other states that could inform a detailed plan on ensuring stable housing for Iowa families and children.)</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2.1.1.e Explore the concept of assessing for housing needs as a universal question in any client needs assessment by any agency, but definitely CWS, BH, MH and family resource agencies (Is there a technology solution?)</a:t>
                      </a:r>
                      <a:endParaRPr b="0" sz="1100">
                        <a:latin typeface="Calibri"/>
                        <a:ea typeface="Calibri"/>
                        <a:cs typeface="Calibri"/>
                        <a:sym typeface="Calibri"/>
                      </a:endParaRPr>
                    </a:p>
                  </a:txBody>
                  <a:tcPr marT="0" marB="0" marR="68575" marL="68575"/>
                </a:tc>
              </a:tr>
              <a:tr h="186400">
                <a:tc>
                  <a:txBody>
                    <a:bodyPr/>
                    <a:lstStyle/>
                    <a:p>
                      <a:pPr indent="0" lvl="0" marL="0" marR="0" rtl="0" algn="l">
                        <a:spcBef>
                          <a:spcPts val="0"/>
                        </a:spcBef>
                        <a:spcAft>
                          <a:spcPts val="0"/>
                        </a:spcAft>
                        <a:buNone/>
                      </a:pPr>
                      <a:r>
                        <a:rPr b="0" lang="en-US" sz="1100">
                          <a:latin typeface="Calibri"/>
                          <a:ea typeface="Calibri"/>
                          <a:cs typeface="Calibri"/>
                          <a:sym typeface="Calibri"/>
                        </a:rPr>
                        <a:t>2.1.2 Enact a statewide Supportive Housing model/network as one strategy to address the housing needs of the Focus Populations.</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2.1.3 </a:t>
                      </a:r>
                      <a:r>
                        <a:rPr b="0" lang="en-US" sz="1100">
                          <a:latin typeface="Calibri"/>
                          <a:ea typeface="Calibri"/>
                          <a:cs typeface="Calibri"/>
                          <a:sym typeface="Calibri"/>
                        </a:rPr>
                        <a:t>Partner with local and statewide housing agencies to renovate </a:t>
                      </a:r>
                      <a:r>
                        <a:rPr b="0" lang="en-US" sz="1100"/>
                        <a:t>o</a:t>
                      </a:r>
                      <a:r>
                        <a:rPr b="0" lang="en-US" sz="1100">
                          <a:latin typeface="Calibri"/>
                          <a:ea typeface="Calibri"/>
                          <a:cs typeface="Calibri"/>
                          <a:sym typeface="Calibri"/>
                        </a:rPr>
                        <a:t>r build affordable housing units</a:t>
                      </a:r>
                      <a:r>
                        <a:rPr b="0" lang="en-US" sz="1100"/>
                        <a:t> that offers families with children safety, security, and a sustained community connection. (NSWG)</a:t>
                      </a:r>
                      <a:endParaRPr b="0" sz="1100"/>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rPr>
                        <a:t>2.1.3</a:t>
                      </a:r>
                      <a:r>
                        <a:rPr b="0" lang="en-US" sz="1100"/>
                        <a:t>a Explore state and local building code amendments to allow more affordable and flexible build options. (NSWG)</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2.1.4 Increase pathways to home ownership for Black and Brown families. (Note: It will be important to assure that home ownership practices and policies – for any and all populations – do not carry any unintended consequences for the population.)</a:t>
                      </a:r>
                      <a:endParaRPr/>
                    </a:p>
                  </a:txBody>
                  <a:tcPr marT="0" marB="0" marR="68575" marL="68575"/>
                </a:tc>
              </a:tr>
              <a:tr h="186400">
                <a:tc>
                  <a:txBody>
                    <a:bodyPr/>
                    <a:lstStyle/>
                    <a:p>
                      <a:pPr indent="0" lvl="0" marL="0" marR="0" rtl="0" algn="l">
                        <a:spcBef>
                          <a:spcPts val="0"/>
                        </a:spcBef>
                        <a:spcAft>
                          <a:spcPts val="0"/>
                        </a:spcAft>
                        <a:buNone/>
                      </a:pPr>
                      <a:r>
                        <a:rPr b="0" lang="en-US" sz="1100">
                          <a:latin typeface="Calibri"/>
                          <a:ea typeface="Calibri"/>
                          <a:cs typeface="Calibri"/>
                          <a:sym typeface="Calibri"/>
                        </a:rPr>
                        <a:t>2.1.4.a Include a focus on home ownership and permanent housing options for Black and Brown families in the plan that the collaborative effort on housing for families is tasked to prepare.</a:t>
                      </a:r>
                      <a:endParaRPr/>
                    </a:p>
                  </a:txBody>
                  <a:tcPr marT="0" marB="0" marR="68575" marL="6857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nvSpPr>
        <p:spPr>
          <a:xfrm>
            <a:off x="274200" y="1534550"/>
            <a:ext cx="1164344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500"/>
              <a:buFont typeface="Calibri"/>
              <a:buNone/>
            </a:pPr>
            <a:r>
              <a:rPr b="1" i="0" lang="en-US" sz="2500" u="none" cap="none" strike="noStrike">
                <a:solidFill>
                  <a:schemeClr val="accent2"/>
                </a:solidFill>
                <a:latin typeface="Calibri"/>
                <a:ea typeface="Calibri"/>
                <a:cs typeface="Calibri"/>
                <a:sym typeface="Calibri"/>
              </a:rPr>
              <a:t>VISION:  </a:t>
            </a:r>
            <a:r>
              <a:rPr i="1" lang="en-US" sz="2500" u="none" cap="none" strike="noStrike">
                <a:solidFill>
                  <a:srgbClr val="000000"/>
                </a:solidFill>
                <a:latin typeface="Calibri"/>
                <a:ea typeface="Calibri"/>
                <a:cs typeface="Calibri"/>
                <a:sym typeface="Calibri"/>
              </a:rPr>
              <a:t>Families and children in Iowa are safe &amp; secure, healthy &amp; well in their communities.</a:t>
            </a:r>
            <a:endParaRPr/>
          </a:p>
        </p:txBody>
      </p:sp>
      <p:sp>
        <p:nvSpPr>
          <p:cNvPr id="179" name="Google Shape;179;p27"/>
          <p:cNvSpPr/>
          <p:nvPr/>
        </p:nvSpPr>
        <p:spPr>
          <a:xfrm>
            <a:off x="9239435" y="4377751"/>
            <a:ext cx="2358813" cy="15782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i="0" lang="en-US" sz="1800" u="none" cap="none" strike="noStrike">
                <a:solidFill>
                  <a:srgbClr val="000000"/>
                </a:solidFill>
                <a:latin typeface="Calibri"/>
                <a:ea typeface="Calibri"/>
                <a:cs typeface="Calibri"/>
                <a:sym typeface="Calibri"/>
              </a:rPr>
              <a:t>Change the systems’ culture</a:t>
            </a:r>
            <a:r>
              <a:rPr i="0" lang="en-US" sz="1800" u="none" cap="none" strike="noStrike">
                <a:solidFill>
                  <a:srgbClr val="000000"/>
                </a:solidFill>
                <a:latin typeface="Calibri"/>
                <a:ea typeface="Calibri"/>
                <a:cs typeface="Calibri"/>
                <a:sym typeface="Calibri"/>
              </a:rPr>
              <a:t> to be more constructive. </a:t>
            </a:r>
            <a:endParaRPr i="0" sz="1800" u="none" cap="none" strike="noStrike">
              <a:solidFill>
                <a:srgbClr val="000000"/>
              </a:solidFill>
              <a:latin typeface="Calibri"/>
              <a:ea typeface="Calibri"/>
              <a:cs typeface="Calibri"/>
              <a:sym typeface="Calibri"/>
            </a:endParaRPr>
          </a:p>
        </p:txBody>
      </p:sp>
      <p:sp>
        <p:nvSpPr>
          <p:cNvPr id="180" name="Google Shape;180;p27"/>
          <p:cNvSpPr/>
          <p:nvPr/>
        </p:nvSpPr>
        <p:spPr>
          <a:xfrm>
            <a:off x="9557969" y="2804451"/>
            <a:ext cx="1721746" cy="1041181"/>
          </a:xfrm>
          <a:prstGeom prst="wedgeEllipseCallout">
            <a:avLst>
              <a:gd fmla="val -25761" name="adj1"/>
              <a:gd fmla="val 74012" name="adj2"/>
            </a:avLst>
          </a:prstGeom>
          <a:solidFill>
            <a:srgbClr val="0079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000"/>
              <a:buFont typeface="Arial"/>
              <a:buNone/>
            </a:pPr>
            <a:r>
              <a:rPr b="1" i="0" lang="en-US" sz="3000" u="none" cap="none" strike="noStrike">
                <a:solidFill>
                  <a:srgbClr val="FFFFFF"/>
                </a:solidFill>
                <a:latin typeface="Arial"/>
                <a:ea typeface="Arial"/>
                <a:cs typeface="Arial"/>
                <a:sym typeface="Arial"/>
              </a:rPr>
              <a:t>How</a:t>
            </a:r>
            <a:endParaRPr/>
          </a:p>
        </p:txBody>
      </p:sp>
      <p:sp>
        <p:nvSpPr>
          <p:cNvPr id="181" name="Google Shape;181;p27"/>
          <p:cNvSpPr/>
          <p:nvPr/>
        </p:nvSpPr>
        <p:spPr>
          <a:xfrm>
            <a:off x="0" y="219918"/>
            <a:ext cx="12191999" cy="914400"/>
          </a:xfrm>
          <a:prstGeom prst="rect">
            <a:avLst/>
          </a:prstGeom>
          <a:solidFill>
            <a:srgbClr val="73C3D5"/>
          </a:solidFill>
          <a:ln>
            <a:noFill/>
          </a:ln>
        </p:spPr>
        <p:txBody>
          <a:bodyPr anchorCtr="0" anchor="ctr" bIns="45700" lIns="91425" spcFirstLastPara="1" rIns="91425" wrap="square" tIns="45700">
            <a:noAutofit/>
          </a:bodyPr>
          <a:lstStyle/>
          <a:p>
            <a:pPr indent="0" lvl="0" marL="460375" marR="0" rtl="0" algn="l">
              <a:lnSpc>
                <a:spcPct val="100000"/>
              </a:lnSpc>
              <a:spcBef>
                <a:spcPts val="0"/>
              </a:spcBef>
              <a:spcAft>
                <a:spcPts val="0"/>
              </a:spcAft>
              <a:buClr>
                <a:srgbClr val="FFFFFF"/>
              </a:buClr>
              <a:buSzPts val="3000"/>
              <a:buFont typeface="Arial"/>
              <a:buNone/>
            </a:pPr>
            <a:r>
              <a:rPr b="1" i="0" lang="en-US" sz="3000" u="none" cap="none" strike="noStrike">
                <a:solidFill>
                  <a:srgbClr val="FFFFFF"/>
                </a:solidFill>
                <a:latin typeface="Arial"/>
                <a:ea typeface="Arial"/>
                <a:cs typeface="Arial"/>
                <a:sym typeface="Arial"/>
              </a:rPr>
              <a:t>Vision Council’s Vision and Approach</a:t>
            </a:r>
            <a:endParaRPr/>
          </a:p>
        </p:txBody>
      </p:sp>
      <p:sp>
        <p:nvSpPr>
          <p:cNvPr id="182" name="Google Shape;182;p27"/>
          <p:cNvSpPr/>
          <p:nvPr/>
        </p:nvSpPr>
        <p:spPr>
          <a:xfrm>
            <a:off x="3563429" y="4377751"/>
            <a:ext cx="2923430" cy="15782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Use Data To: </a:t>
            </a:r>
            <a:endParaRPr/>
          </a:p>
          <a:p>
            <a:pPr indent="-233363" lvl="0" marL="233363" marR="0" rtl="0" algn="l">
              <a:lnSpc>
                <a:spcPct val="100000"/>
              </a:lnSpc>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Identify Needs </a:t>
            </a:r>
            <a:endParaRPr/>
          </a:p>
          <a:p>
            <a:pPr indent="-233363" lvl="0" marL="233363" marR="0" rtl="0" algn="l">
              <a:lnSpc>
                <a:spcPct val="100000"/>
              </a:lnSpc>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Define Desired Results</a:t>
            </a:r>
            <a:endParaRPr/>
          </a:p>
          <a:p>
            <a:pPr indent="-233363" lvl="0" marL="233363" marR="0" rtl="0" algn="l">
              <a:lnSpc>
                <a:spcPct val="100000"/>
              </a:lnSpc>
              <a:spcBef>
                <a:spcPts val="0"/>
              </a:spcBef>
              <a:spcAft>
                <a:spcPts val="0"/>
              </a:spcAft>
              <a:buClr>
                <a:srgbClr val="000000"/>
              </a:buClr>
              <a:buSzPts val="1800"/>
              <a:buFont typeface="Arial"/>
              <a:buChar char="•"/>
            </a:pPr>
            <a:r>
              <a:rPr i="0" lang="en-US" sz="1800" u="none" cap="none" strike="noStrike">
                <a:solidFill>
                  <a:srgbClr val="000000"/>
                </a:solidFill>
                <a:latin typeface="Calibri"/>
                <a:ea typeface="Calibri"/>
                <a:cs typeface="Calibri"/>
                <a:sym typeface="Calibri"/>
              </a:rPr>
              <a:t>Track Progress</a:t>
            </a:r>
            <a:endParaRPr/>
          </a:p>
        </p:txBody>
      </p:sp>
      <p:pic>
        <p:nvPicPr>
          <p:cNvPr descr="Statistics" id="183" name="Google Shape;183;p27"/>
          <p:cNvPicPr preferRelativeResize="0"/>
          <p:nvPr/>
        </p:nvPicPr>
        <p:blipFill rotWithShape="1">
          <a:blip r:embed="rId3">
            <a:alphaModFix/>
          </a:blip>
          <a:srcRect b="0" l="0" r="0" t="0"/>
          <a:stretch/>
        </p:blipFill>
        <p:spPr>
          <a:xfrm>
            <a:off x="4116762" y="2656005"/>
            <a:ext cx="1721746" cy="1721746"/>
          </a:xfrm>
          <a:prstGeom prst="rect">
            <a:avLst/>
          </a:prstGeom>
          <a:noFill/>
          <a:ln>
            <a:noFill/>
          </a:ln>
        </p:spPr>
      </p:pic>
      <p:sp>
        <p:nvSpPr>
          <p:cNvPr id="184" name="Google Shape;184;p27"/>
          <p:cNvSpPr/>
          <p:nvPr/>
        </p:nvSpPr>
        <p:spPr>
          <a:xfrm>
            <a:off x="608394" y="4260638"/>
            <a:ext cx="2528027" cy="15782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Reach</a:t>
            </a:r>
            <a:r>
              <a:rPr i="0" lang="en-US" sz="1800" u="none" cap="none" strike="noStrike">
                <a:solidFill>
                  <a:srgbClr val="000000"/>
                </a:solidFill>
                <a:latin typeface="Calibri"/>
                <a:ea typeface="Calibri"/>
                <a:cs typeface="Calibri"/>
                <a:sym typeface="Calibri"/>
              </a:rPr>
              <a:t> the Vision through a focus on children and families in the child welfare/juvenile  systems or at-risk; through lenses of race equity and trauma.</a:t>
            </a:r>
            <a:endParaRPr i="0" sz="1800" u="none" cap="none" strike="noStrike">
              <a:solidFill>
                <a:srgbClr val="000000"/>
              </a:solidFill>
              <a:latin typeface="Calibri"/>
              <a:ea typeface="Calibri"/>
              <a:cs typeface="Calibri"/>
              <a:sym typeface="Calibri"/>
            </a:endParaRPr>
          </a:p>
        </p:txBody>
      </p:sp>
      <p:sp>
        <p:nvSpPr>
          <p:cNvPr id="185" name="Google Shape;185;p27"/>
          <p:cNvSpPr/>
          <p:nvPr/>
        </p:nvSpPr>
        <p:spPr>
          <a:xfrm>
            <a:off x="6518831" y="4384467"/>
            <a:ext cx="2358813" cy="157827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Working </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Collaboratively within the Vision Council and beyond</a:t>
            </a:r>
            <a:endParaRPr i="0" sz="1800" u="none" cap="none" strike="noStrike">
              <a:solidFill>
                <a:srgbClr val="000000"/>
              </a:solidFill>
              <a:latin typeface="Calibri"/>
              <a:ea typeface="Calibri"/>
              <a:cs typeface="Calibri"/>
              <a:sym typeface="Calibri"/>
            </a:endParaRPr>
          </a:p>
        </p:txBody>
      </p:sp>
      <p:sp>
        <p:nvSpPr>
          <p:cNvPr id="186" name="Google Shape;186;p27"/>
          <p:cNvSpPr/>
          <p:nvPr/>
        </p:nvSpPr>
        <p:spPr>
          <a:xfrm flipH="1" rot="10800000">
            <a:off x="641444" y="3845632"/>
            <a:ext cx="2077655" cy="206767"/>
          </a:xfrm>
          <a:prstGeom prst="rect">
            <a:avLst/>
          </a:prstGeom>
          <a:gradFill>
            <a:gsLst>
              <a:gs pos="0">
                <a:srgbClr val="F5F7FC"/>
              </a:gs>
              <a:gs pos="43000">
                <a:schemeClr val="accent5"/>
              </a:gs>
              <a:gs pos="67000">
                <a:schemeClr val="accent2"/>
              </a:gs>
              <a:gs pos="100000">
                <a:schemeClr val="accent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7" name="Google Shape;187;p27"/>
          <p:cNvSpPr/>
          <p:nvPr/>
        </p:nvSpPr>
        <p:spPr>
          <a:xfrm>
            <a:off x="2321629" y="3520202"/>
            <a:ext cx="794939" cy="861774"/>
          </a:xfrm>
          <a:prstGeom prst="star4">
            <a:avLst>
              <a:gd fmla="val 12500" name="adj"/>
            </a:avLst>
          </a:prstGeom>
          <a:solidFill>
            <a:schemeClr val="accent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sers" id="188" name="Google Shape;188;p27"/>
          <p:cNvPicPr preferRelativeResize="0"/>
          <p:nvPr/>
        </p:nvPicPr>
        <p:blipFill rotWithShape="1">
          <a:blip r:embed="rId4">
            <a:alphaModFix/>
          </a:blip>
          <a:srcRect b="0" l="0" r="0" t="0"/>
          <a:stretch/>
        </p:blipFill>
        <p:spPr>
          <a:xfrm>
            <a:off x="6838702" y="2759915"/>
            <a:ext cx="1719072" cy="1719072"/>
          </a:xfrm>
          <a:prstGeom prst="rect">
            <a:avLst/>
          </a:prstGeom>
          <a:noFill/>
          <a:ln>
            <a:noFill/>
          </a:ln>
        </p:spPr>
      </p:pic>
      <p:cxnSp>
        <p:nvCxnSpPr>
          <p:cNvPr id="189" name="Google Shape;189;p27"/>
          <p:cNvCxnSpPr/>
          <p:nvPr/>
        </p:nvCxnSpPr>
        <p:spPr>
          <a:xfrm>
            <a:off x="3262745" y="2804451"/>
            <a:ext cx="0" cy="3371525"/>
          </a:xfrm>
          <a:prstGeom prst="straightConnector1">
            <a:avLst/>
          </a:prstGeom>
          <a:noFill/>
          <a:ln cap="flat" cmpd="sng" w="19050">
            <a:solidFill>
              <a:srgbClr val="D8D8D8"/>
            </a:solidFill>
            <a:prstDash val="solid"/>
            <a:miter lim="800000"/>
            <a:headEnd len="sm" w="sm" type="none"/>
            <a:tailEnd len="sm" w="sm" type="none"/>
          </a:ln>
        </p:spPr>
      </p:cxnSp>
      <p:cxnSp>
        <p:nvCxnSpPr>
          <p:cNvPr id="190" name="Google Shape;190;p27"/>
          <p:cNvCxnSpPr/>
          <p:nvPr/>
        </p:nvCxnSpPr>
        <p:spPr>
          <a:xfrm>
            <a:off x="6454885" y="2804451"/>
            <a:ext cx="0" cy="3371525"/>
          </a:xfrm>
          <a:prstGeom prst="straightConnector1">
            <a:avLst/>
          </a:prstGeom>
          <a:noFill/>
          <a:ln cap="flat" cmpd="sng" w="19050">
            <a:solidFill>
              <a:srgbClr val="D8D8D8"/>
            </a:solidFill>
            <a:prstDash val="solid"/>
            <a:miter lim="800000"/>
            <a:headEnd len="sm" w="sm" type="none"/>
            <a:tailEnd len="sm" w="sm" type="none"/>
          </a:ln>
        </p:spPr>
      </p:cxnSp>
      <p:cxnSp>
        <p:nvCxnSpPr>
          <p:cNvPr id="191" name="Google Shape;191;p27"/>
          <p:cNvCxnSpPr/>
          <p:nvPr/>
        </p:nvCxnSpPr>
        <p:spPr>
          <a:xfrm>
            <a:off x="9049766" y="2804451"/>
            <a:ext cx="0" cy="3371525"/>
          </a:xfrm>
          <a:prstGeom prst="straightConnector1">
            <a:avLst/>
          </a:prstGeom>
          <a:noFill/>
          <a:ln cap="flat" cmpd="sng" w="19050">
            <a:solidFill>
              <a:srgbClr val="D8D8D8"/>
            </a:solidFill>
            <a:prstDash val="solid"/>
            <a:miter lim="800000"/>
            <a:headEnd len="sm" w="sm" type="none"/>
            <a:tailEnd len="sm" w="sm" type="none"/>
          </a:ln>
        </p:spPr>
      </p:cxnSp>
      <p:grpSp>
        <p:nvGrpSpPr>
          <p:cNvPr id="192" name="Google Shape;192;p27"/>
          <p:cNvGrpSpPr/>
          <p:nvPr/>
        </p:nvGrpSpPr>
        <p:grpSpPr>
          <a:xfrm>
            <a:off x="0" y="6511269"/>
            <a:ext cx="12212754" cy="474071"/>
            <a:chOff x="-28000" y="6622535"/>
            <a:chExt cx="12212754" cy="474071"/>
          </a:xfrm>
        </p:grpSpPr>
        <p:sp>
          <p:nvSpPr>
            <p:cNvPr id="193" name="Google Shape;193;p27"/>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27"/>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7"/>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ph type="title"/>
          </p:nvPr>
        </p:nvSpPr>
        <p:spPr>
          <a:xfrm>
            <a:off x="1008184" y="174032"/>
            <a:ext cx="10175631" cy="11118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Strategies, Activities &amp; Action Steps by Result</a:t>
            </a:r>
            <a:br>
              <a:rPr lang="en-US" sz="3700">
                <a:solidFill>
                  <a:schemeClr val="dk1"/>
                </a:solidFill>
                <a:latin typeface="Calibri"/>
                <a:ea typeface="Calibri"/>
                <a:cs typeface="Calibri"/>
                <a:sym typeface="Calibri"/>
              </a:rPr>
            </a:br>
            <a:r>
              <a:rPr lang="en-US" sz="2000">
                <a:solidFill>
                  <a:schemeClr val="dk1"/>
                </a:solidFill>
                <a:latin typeface="Arial"/>
                <a:ea typeface="Arial"/>
                <a:cs typeface="Arial"/>
                <a:sym typeface="Arial"/>
              </a:rPr>
              <a:t>FY23 Priorities Noted</a:t>
            </a:r>
            <a:endParaRPr sz="2000">
              <a:solidFill>
                <a:schemeClr val="dk1"/>
              </a:solidFill>
              <a:latin typeface="Arial"/>
              <a:ea typeface="Arial"/>
              <a:cs typeface="Arial"/>
              <a:sym typeface="Arial"/>
            </a:endParaRPr>
          </a:p>
        </p:txBody>
      </p:sp>
      <p:sp>
        <p:nvSpPr>
          <p:cNvPr id="367" name="Google Shape;367;p45"/>
          <p:cNvSpPr txBox="1"/>
          <p:nvPr/>
        </p:nvSpPr>
        <p:spPr>
          <a:xfrm>
            <a:off x="1008185" y="1195153"/>
            <a:ext cx="10175630" cy="767904"/>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None/>
            </a:pPr>
            <a:r>
              <a:rPr lang="en-US" sz="1800">
                <a:solidFill>
                  <a:schemeClr val="dk1"/>
                </a:solidFill>
                <a:latin typeface="Calibri"/>
                <a:ea typeface="Calibri"/>
                <a:cs typeface="Calibri"/>
                <a:sym typeface="Calibri"/>
              </a:rPr>
              <a:t>Result 3: Have a family economic profile that equates to a moderate, adequate standard of living. (3.1)*</a:t>
            </a:r>
            <a:endParaRPr sz="1800">
              <a:solidFill>
                <a:schemeClr val="dk1"/>
              </a:solidFill>
              <a:latin typeface="Calibri"/>
              <a:ea typeface="Calibri"/>
              <a:cs typeface="Calibri"/>
              <a:sym typeface="Calibri"/>
            </a:endParaRPr>
          </a:p>
          <a:p>
            <a:pPr indent="127000" lvl="0" marL="0" marR="0" rtl="0" algn="ctr">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aphicFrame>
        <p:nvGraphicFramePr>
          <p:cNvPr id="368" name="Google Shape;368;p45"/>
          <p:cNvGraphicFramePr/>
          <p:nvPr/>
        </p:nvGraphicFramePr>
        <p:xfrm>
          <a:off x="1008184" y="1984923"/>
          <a:ext cx="3000000" cy="3000000"/>
        </p:xfrm>
        <a:graphic>
          <a:graphicData uri="http://schemas.openxmlformats.org/drawingml/2006/table">
            <a:tbl>
              <a:tblPr bandRow="1" firstCol="1" firstRow="1">
                <a:noFill/>
                <a:tableStyleId>{19FB3A27-B4CA-4393-BFA9-441F94473CF1}</a:tableStyleId>
              </a:tblPr>
              <a:tblGrid>
                <a:gridCol w="10515600"/>
              </a:tblGrid>
              <a:tr h="329500">
                <a:tc>
                  <a:txBody>
                    <a:bodyPr/>
                    <a:lstStyle/>
                    <a:p>
                      <a:pPr indent="0" lvl="0" marL="0" marR="0" rtl="0" algn="l">
                        <a:spcBef>
                          <a:spcPts val="0"/>
                        </a:spcBef>
                        <a:spcAft>
                          <a:spcPts val="0"/>
                        </a:spcAft>
                        <a:buNone/>
                      </a:pPr>
                      <a:r>
                        <a:rPr b="0" lang="en-US" sz="1100">
                          <a:latin typeface="Calibri"/>
                          <a:ea typeface="Calibri"/>
                          <a:cs typeface="Calibri"/>
                          <a:sym typeface="Calibri"/>
                        </a:rPr>
                        <a:t>3.1 Connect families to supports that equate to a moderate, adequate, standard of living.</a:t>
                      </a:r>
                      <a:endParaRPr/>
                    </a:p>
                    <a:p>
                      <a:pPr indent="0" lvl="0" marL="0" marR="0" rtl="0" algn="l">
                        <a:spcBef>
                          <a:spcPts val="0"/>
                        </a:spcBef>
                        <a:spcAft>
                          <a:spcPts val="0"/>
                        </a:spcAft>
                        <a:buNone/>
                      </a:pPr>
                      <a:r>
                        <a:rPr b="0" lang="en-US" sz="1100">
                          <a:latin typeface="Calibri"/>
                          <a:ea typeface="Calibri"/>
                          <a:cs typeface="Calibri"/>
                          <a:sym typeface="Calibri"/>
                        </a:rPr>
                        <a:t> </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3.1.1 Ensure statewide access to a menu of instrumental supports, including supportive housing. (Potential key partner: YSS/Andrew Allen) (SUDWG)</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3.1.1a. Identify financing streams that are at work/could work together to achieve a full scope of instrumental supports for families to prevent entry into CWS/JJ and to provide families who are involved CWS or JJ (Possible partners: MCOs; Cross-Systems Collaboration)</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3.1.1.b Identify best practices from other states/localities</a:t>
                      </a:r>
                      <a:endParaRPr/>
                    </a:p>
                  </a:txBody>
                  <a:tcPr marT="0" marB="0" marR="68575" marL="68575"/>
                </a:tc>
              </a:tr>
            </a:tbl>
          </a:graphicData>
        </a:graphic>
      </p:graphicFrame>
      <p:sp>
        <p:nvSpPr>
          <p:cNvPr id="369" name="Google Shape;369;p45"/>
          <p:cNvSpPr txBox="1"/>
          <p:nvPr/>
        </p:nvSpPr>
        <p:spPr>
          <a:xfrm>
            <a:off x="428626" y="5478181"/>
            <a:ext cx="110951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*It was noted in the planning process that this Result needs much more work. There are no priorities within it for FY23. It is missing workforce policies, etc.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6"/>
          <p:cNvSpPr txBox="1"/>
          <p:nvPr>
            <p:ph type="title"/>
          </p:nvPr>
        </p:nvSpPr>
        <p:spPr>
          <a:xfrm>
            <a:off x="1008184" y="166629"/>
            <a:ext cx="10175631" cy="11118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Strategies, Activities &amp; Action Steps by Result</a:t>
            </a:r>
            <a:br>
              <a:rPr lang="en-US" sz="3700">
                <a:solidFill>
                  <a:schemeClr val="dk1"/>
                </a:solidFill>
                <a:latin typeface="Calibri"/>
                <a:ea typeface="Calibri"/>
                <a:cs typeface="Calibri"/>
                <a:sym typeface="Calibri"/>
              </a:rPr>
            </a:br>
            <a:r>
              <a:rPr lang="en-US" sz="2000">
                <a:solidFill>
                  <a:schemeClr val="dk1"/>
                </a:solidFill>
                <a:latin typeface="Arial"/>
                <a:ea typeface="Arial"/>
                <a:cs typeface="Arial"/>
                <a:sym typeface="Arial"/>
              </a:rPr>
              <a:t>FY23 Priorities Noted</a:t>
            </a:r>
            <a:endParaRPr/>
          </a:p>
        </p:txBody>
      </p:sp>
      <p:sp>
        <p:nvSpPr>
          <p:cNvPr id="376" name="Google Shape;376;p46"/>
          <p:cNvSpPr txBox="1"/>
          <p:nvPr/>
        </p:nvSpPr>
        <p:spPr>
          <a:xfrm>
            <a:off x="1008184" y="1217019"/>
            <a:ext cx="10515594" cy="767904"/>
          </a:xfrm>
          <a:prstGeom prst="rect">
            <a:avLst/>
          </a:prstGeom>
          <a:noFill/>
          <a:ln>
            <a:noFill/>
          </a:ln>
        </p:spPr>
        <p:txBody>
          <a:bodyPr anchorCtr="0" anchor="ctr" bIns="45700" lIns="91425" spcFirstLastPara="1" rIns="91425" wrap="square" tIns="45700">
            <a:normAutofit/>
          </a:bodyPr>
          <a:lstStyle/>
          <a:p>
            <a:pPr indent="12700" lvl="0" marL="0" marR="0" rtl="0" algn="l">
              <a:lnSpc>
                <a:spcPct val="120000"/>
              </a:lnSpc>
              <a:spcBef>
                <a:spcPts val="0"/>
              </a:spcBef>
              <a:spcAft>
                <a:spcPts val="0"/>
              </a:spcAft>
              <a:buNone/>
            </a:pPr>
            <a:r>
              <a:rPr lang="en-US" sz="1800">
                <a:solidFill>
                  <a:schemeClr val="dk1"/>
                </a:solidFill>
                <a:latin typeface="Calibri"/>
                <a:ea typeface="Calibri"/>
                <a:cs typeface="Calibri"/>
                <a:sym typeface="Calibri"/>
              </a:rPr>
              <a:t>Result 4: Receive family-centered, recovery-oriented Substance Use Disorder treatment, when needed. (4.1)</a:t>
            </a:r>
            <a:endParaRPr/>
          </a:p>
          <a:p>
            <a:pPr indent="127000" lvl="0" marL="0" marR="0" rtl="0" algn="ctr">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aphicFrame>
        <p:nvGraphicFramePr>
          <p:cNvPr id="377" name="Google Shape;377;p46"/>
          <p:cNvGraphicFramePr/>
          <p:nvPr/>
        </p:nvGraphicFramePr>
        <p:xfrm>
          <a:off x="1008184" y="1984923"/>
          <a:ext cx="3000000" cy="3000000"/>
        </p:xfrm>
        <a:graphic>
          <a:graphicData uri="http://schemas.openxmlformats.org/drawingml/2006/table">
            <a:tbl>
              <a:tblPr bandRow="1" firstCol="1" firstRow="1">
                <a:noFill/>
                <a:tableStyleId>{19FB3A27-B4CA-4393-BFA9-441F94473CF1}</a:tableStyleId>
              </a:tblPr>
              <a:tblGrid>
                <a:gridCol w="10515600"/>
              </a:tblGrid>
              <a:tr h="329500">
                <a:tc>
                  <a:txBody>
                    <a:bodyPr/>
                    <a:lstStyle/>
                    <a:p>
                      <a:pPr indent="0" lvl="0" marL="0" marR="0" rtl="0" algn="l">
                        <a:spcBef>
                          <a:spcPts val="0"/>
                        </a:spcBef>
                        <a:spcAft>
                          <a:spcPts val="0"/>
                        </a:spcAft>
                        <a:buNone/>
                      </a:pPr>
                      <a:r>
                        <a:rPr b="0" lang="en-US" sz="1100">
                          <a:latin typeface="Calibri"/>
                          <a:ea typeface="Calibri"/>
                          <a:cs typeface="Calibri"/>
                          <a:sym typeface="Calibri"/>
                        </a:rPr>
                        <a:t>Strategy 4.1: Establish a family-centered, recovery-oriented, integrated system of care for treating Substance Use Disorders (SUDs).</a:t>
                      </a:r>
                      <a:endParaRPr/>
                    </a:p>
                    <a:p>
                      <a:pPr indent="0" lvl="0" marL="0" marR="0" rtl="0" algn="l">
                        <a:spcBef>
                          <a:spcPts val="0"/>
                        </a:spcBef>
                        <a:spcAft>
                          <a:spcPts val="0"/>
                        </a:spcAft>
                        <a:buNone/>
                      </a:pPr>
                      <a:r>
                        <a:rPr b="0" lang="en-US" sz="1100">
                          <a:latin typeface="Calibri"/>
                          <a:ea typeface="Calibri"/>
                          <a:cs typeface="Calibri"/>
                          <a:sym typeface="Calibri"/>
                        </a:rPr>
                        <a:t> </a:t>
                      </a:r>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4.1.1</a:t>
                      </a:r>
                      <a:r>
                        <a:rPr b="0" lang="en-US" sz="1100">
                          <a:latin typeface="Calibri"/>
                          <a:ea typeface="Calibri"/>
                          <a:cs typeface="Calibri"/>
                          <a:sym typeface="Calibri"/>
                        </a:rPr>
                        <a:t> In FY23, advocate for a commitment to a family-centered, recovery-oriented, integrated system of care for treating Substance Use Disorders that bridges the Child Welfare System and the Behavioral Health System. (SUDWG)</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4.1.2 In FY23, </a:t>
                      </a:r>
                      <a:r>
                        <a:rPr b="0" lang="en-US" sz="1050">
                          <a:highlight>
                            <a:srgbClr val="FFFF00"/>
                          </a:highlight>
                          <a:latin typeface="Roboto"/>
                          <a:ea typeface="Roboto"/>
                          <a:cs typeface="Roboto"/>
                          <a:sym typeface="Roboto"/>
                        </a:rPr>
                        <a:t>developways to uplift NCSACW cross-systems training for child welfare, judicial, provider systems (ex’s, Governor’s Conference) (</a:t>
                      </a:r>
                      <a:r>
                        <a:rPr b="0" lang="en-US" sz="1100">
                          <a:highlight>
                            <a:srgbClr val="FFFF00"/>
                          </a:highlight>
                          <a:latin typeface="Calibri"/>
                          <a:ea typeface="Calibri"/>
                          <a:cs typeface="Calibri"/>
                          <a:sym typeface="Calibri"/>
                        </a:rPr>
                        <a:t>Possible partners: YSS, MCOs, Iowa Behavioral Health Association, CAMHI for Kids) (SUDWG)</a:t>
                      </a:r>
                      <a:endParaRPr>
                        <a:highlight>
                          <a:srgbClr val="FFFF00"/>
                        </a:highlight>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4.1.2.a Offer a call to action webinar for adult behavioral health providers, in partnership with MCOs</a:t>
                      </a:r>
                      <a:endParaRPr/>
                    </a:p>
                  </a:txBody>
                  <a:tcPr marT="0" marB="0" marR="68575" marL="68575"/>
                </a:tc>
              </a:tr>
              <a:tr h="329500">
                <a:tc>
                  <a:txBody>
                    <a:bodyPr/>
                    <a:lstStyle/>
                    <a:p>
                      <a:pPr indent="0" lvl="0" marL="0" marR="0" rtl="0" algn="l">
                        <a:spcBef>
                          <a:spcPts val="0"/>
                        </a:spcBef>
                        <a:spcAft>
                          <a:spcPts val="0"/>
                        </a:spcAft>
                        <a:buNone/>
                      </a:pPr>
                      <a:r>
                        <a:rPr b="0" lang="en-US" sz="1100">
                          <a:highlight>
                            <a:srgbClr val="FFFF00"/>
                          </a:highlight>
                          <a:latin typeface="Calibri"/>
                          <a:ea typeface="Calibri"/>
                          <a:cs typeface="Calibri"/>
                          <a:sym typeface="Calibri"/>
                        </a:rPr>
                        <a:t>4.1.3</a:t>
                      </a:r>
                      <a:r>
                        <a:rPr b="0" lang="en-US" sz="1100">
                          <a:latin typeface="Calibri"/>
                          <a:ea typeface="Calibri"/>
                          <a:cs typeface="Calibri"/>
                          <a:sym typeface="Calibri"/>
                        </a:rPr>
                        <a:t> Shift the mental model among judicial district team members to “SUD is a disease that can be treated” through</a:t>
                      </a:r>
                      <a:r>
                        <a:rPr b="0" lang="en-US" sz="1100"/>
                        <a:t> u</a:t>
                      </a:r>
                      <a:r>
                        <a:rPr b="0" lang="en-US" sz="1100">
                          <a:latin typeface="Calibri"/>
                          <a:ea typeface="Calibri"/>
                          <a:cs typeface="Calibri"/>
                          <a:sym typeface="Calibri"/>
                        </a:rPr>
                        <a:t>tilization of the Collaborative Value Inventory (CVI) survey to identify the unconscious bias of newly on boarded employees that serve our target population</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4.1.3.a Do a training for all districts starting with the Child Justice Work Group (key partner: Iowa Children’s Justice Center) </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4.1.4 Increase Family Treatment Courts to statewide coverage. (Lead: Iowa Children’s Justice Center)</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4.1.4.a Work with ICJ to define a role for the Vision Council in support of ICJ’s ongoing work with its Family Treatment Court partners.</a:t>
                      </a:r>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4.1.5 Achieve an adequate number of family-based residential treatment centers for SUD that treat mothers, fathers and children together.</a:t>
                      </a:r>
                      <a:r>
                        <a:rPr b="0" i="1" lang="en-US" sz="1100">
                          <a:latin typeface="Calibri"/>
                          <a:ea typeface="Calibri"/>
                          <a:cs typeface="Calibri"/>
                          <a:sym typeface="Calibri"/>
                        </a:rPr>
                        <a:t> [Discussion Item: should this include “to treat behavioral health and mental health issues – not just SUDs – to include community-based and in-patient/residential; also, if expanding in this way, should this item move to Result 1?]</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4.1.5.a Establish baseline, i.e. # of beds &amp; waiting lists; avg length of stay per facility; resource flows</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4.1.5.b Gain greater clarity around what the VC wants from this strategy.</a:t>
                      </a:r>
                      <a:endParaRPr b="0" sz="1100">
                        <a:latin typeface="Calibri"/>
                        <a:ea typeface="Calibri"/>
                        <a:cs typeface="Calibri"/>
                        <a:sym typeface="Calibri"/>
                      </a:endParaRPr>
                    </a:p>
                  </a:txBody>
                  <a:tcPr marT="0" marB="0" marR="68575" marL="68575"/>
                </a:tc>
              </a:tr>
              <a:tr h="329500">
                <a:tc>
                  <a:txBody>
                    <a:bodyPr/>
                    <a:lstStyle/>
                    <a:p>
                      <a:pPr indent="0" lvl="0" marL="0" marR="0" rtl="0" algn="l">
                        <a:spcBef>
                          <a:spcPts val="0"/>
                        </a:spcBef>
                        <a:spcAft>
                          <a:spcPts val="0"/>
                        </a:spcAft>
                        <a:buNone/>
                      </a:pPr>
                      <a:r>
                        <a:rPr b="0" lang="en-US" sz="1100">
                          <a:latin typeface="Calibri"/>
                          <a:ea typeface="Calibri"/>
                          <a:cs typeface="Calibri"/>
                          <a:sym typeface="Calibri"/>
                        </a:rPr>
                        <a:t>4.1.6 Ensure there are community-based mental and behavioral health options, including a focus on the distinct needs of the VC’s Focus Populations, esp Black, Indigenous, children and youth of Color</a:t>
                      </a:r>
                      <a:endParaRPr b="0" sz="11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p28"/>
          <p:cNvGrpSpPr/>
          <p:nvPr/>
        </p:nvGrpSpPr>
        <p:grpSpPr>
          <a:xfrm>
            <a:off x="0" y="6511269"/>
            <a:ext cx="12212754" cy="474071"/>
            <a:chOff x="-28000" y="6622535"/>
            <a:chExt cx="12212754" cy="474071"/>
          </a:xfrm>
        </p:grpSpPr>
        <p:sp>
          <p:nvSpPr>
            <p:cNvPr id="202" name="Google Shape;202;p28"/>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8"/>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8"/>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5" name="Google Shape;205;p28"/>
          <p:cNvSpPr txBox="1"/>
          <p:nvPr/>
        </p:nvSpPr>
        <p:spPr>
          <a:xfrm>
            <a:off x="246600" y="350839"/>
            <a:ext cx="11451914"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006271"/>
                </a:solidFill>
                <a:latin typeface="Arial"/>
                <a:ea typeface="Arial"/>
                <a:cs typeface="Arial"/>
                <a:sym typeface="Arial"/>
              </a:rPr>
              <a:t>What is Results Based Accountability?</a:t>
            </a:r>
            <a:endParaRPr/>
          </a:p>
          <a:p>
            <a:pPr indent="0" lvl="0" marL="0" marR="0" rtl="0" algn="ctr">
              <a:spcBef>
                <a:spcPts val="0"/>
              </a:spcBef>
              <a:spcAft>
                <a:spcPts val="0"/>
              </a:spcAft>
              <a:buNone/>
            </a:pPr>
            <a:r>
              <a:rPr b="1" lang="en-US" sz="3000">
                <a:solidFill>
                  <a:srgbClr val="006271"/>
                </a:solidFill>
                <a:latin typeface="Arial"/>
                <a:ea typeface="Arial"/>
                <a:cs typeface="Arial"/>
                <a:sym typeface="Arial"/>
              </a:rPr>
              <a:t>5-2-2 of RESULTS COUNT</a:t>
            </a:r>
            <a:r>
              <a:rPr b="1" baseline="30000" lang="en-US" sz="3000">
                <a:solidFill>
                  <a:srgbClr val="006271"/>
                </a:solidFill>
                <a:latin typeface="Arial"/>
                <a:ea typeface="Arial"/>
                <a:cs typeface="Arial"/>
                <a:sym typeface="Arial"/>
              </a:rPr>
              <a:t>TM</a:t>
            </a:r>
            <a:endParaRPr/>
          </a:p>
          <a:p>
            <a:pPr indent="0" lvl="0" marL="0" marR="0" rtl="0" algn="l">
              <a:spcBef>
                <a:spcPts val="0"/>
              </a:spcBef>
              <a:spcAft>
                <a:spcPts val="0"/>
              </a:spcAft>
              <a:buNone/>
            </a:pPr>
            <a:r>
              <a:t/>
            </a:r>
            <a:endParaRPr sz="4000">
              <a:solidFill>
                <a:srgbClr val="006271"/>
              </a:solidFill>
              <a:latin typeface="Calibri"/>
              <a:ea typeface="Calibri"/>
              <a:cs typeface="Calibri"/>
              <a:sym typeface="Calibri"/>
            </a:endParaRPr>
          </a:p>
        </p:txBody>
      </p:sp>
      <p:sp>
        <p:nvSpPr>
          <p:cNvPr id="206" name="Google Shape;206;p28"/>
          <p:cNvSpPr txBox="1"/>
          <p:nvPr/>
        </p:nvSpPr>
        <p:spPr>
          <a:xfrm>
            <a:off x="246600" y="1299140"/>
            <a:ext cx="11620903"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3C3D5"/>
              </a:buClr>
              <a:buSzPts val="1600"/>
              <a:buFont typeface="Calibri"/>
              <a:buNone/>
            </a:pPr>
            <a:r>
              <a:rPr b="1" lang="en-US" sz="1600">
                <a:solidFill>
                  <a:srgbClr val="73C3D5"/>
                </a:solidFill>
                <a:latin typeface="Calibri"/>
                <a:ea typeface="Calibri"/>
                <a:cs typeface="Calibri"/>
                <a:sym typeface="Calibri"/>
              </a:rPr>
              <a:t>5 Core Competencies</a:t>
            </a:r>
            <a:endParaRPr/>
          </a:p>
          <a:p>
            <a:pPr indent="-385763" lvl="0" marL="385763" marR="0" rtl="0" algn="l">
              <a:spcBef>
                <a:spcPts val="0"/>
              </a:spcBef>
              <a:spcAft>
                <a:spcPts val="0"/>
              </a:spcAft>
              <a:buClr>
                <a:srgbClr val="006271"/>
              </a:buClr>
              <a:buSzPts val="1600"/>
              <a:buFont typeface="Calibri"/>
              <a:buAutoNum type="arabicPeriod"/>
            </a:pPr>
            <a:r>
              <a:rPr b="1" lang="en-US" sz="1600">
                <a:solidFill>
                  <a:srgbClr val="006271"/>
                </a:solidFill>
                <a:latin typeface="Calibri"/>
                <a:ea typeface="Calibri"/>
                <a:cs typeface="Calibri"/>
                <a:sym typeface="Calibri"/>
              </a:rPr>
              <a:t>Be results-based and data-driven </a:t>
            </a:r>
            <a:r>
              <a:rPr lang="en-US" sz="1600">
                <a:solidFill>
                  <a:srgbClr val="55565A"/>
                </a:solidFill>
                <a:latin typeface="Calibri"/>
                <a:ea typeface="Calibri"/>
                <a:cs typeface="Calibri"/>
                <a:sym typeface="Calibri"/>
              </a:rPr>
              <a:t>with clear targets, data to assess progress and change course.  </a:t>
            </a:r>
            <a:endParaRPr/>
          </a:p>
          <a:p>
            <a:pPr indent="-385763" lvl="0" marL="385763" marR="0" rtl="0" algn="l">
              <a:spcBef>
                <a:spcPts val="0"/>
              </a:spcBef>
              <a:spcAft>
                <a:spcPts val="0"/>
              </a:spcAft>
              <a:buClr>
                <a:srgbClr val="006271"/>
              </a:buClr>
              <a:buSzPts val="1600"/>
              <a:buFont typeface="Calibri"/>
              <a:buAutoNum type="arabicPeriod"/>
            </a:pPr>
            <a:r>
              <a:rPr b="1" lang="en-US" sz="1600">
                <a:solidFill>
                  <a:srgbClr val="006271"/>
                </a:solidFill>
                <a:latin typeface="Calibri"/>
                <a:ea typeface="Calibri"/>
                <a:cs typeface="Calibri"/>
                <a:sym typeface="Calibri"/>
              </a:rPr>
              <a:t>Acts on disparities to advance equitable opportunities</a:t>
            </a:r>
            <a:r>
              <a:rPr lang="en-US" sz="1600">
                <a:solidFill>
                  <a:srgbClr val="006271"/>
                </a:solidFill>
                <a:latin typeface="Calibri"/>
                <a:ea typeface="Calibri"/>
                <a:cs typeface="Calibri"/>
                <a:sym typeface="Calibri"/>
              </a:rPr>
              <a:t>. </a:t>
            </a:r>
            <a:r>
              <a:rPr lang="en-US" sz="1600">
                <a:solidFill>
                  <a:srgbClr val="55565A"/>
                </a:solidFill>
                <a:latin typeface="Calibri"/>
                <a:ea typeface="Calibri"/>
                <a:cs typeface="Calibri"/>
                <a:sym typeface="Calibri"/>
              </a:rPr>
              <a:t>Recognize that race, class and culture impact outcomes and opportunities for vulnerable children.</a:t>
            </a:r>
            <a:endParaRPr/>
          </a:p>
          <a:p>
            <a:pPr indent="-385763" lvl="0" marL="385763" marR="0" rtl="0" algn="l">
              <a:spcBef>
                <a:spcPts val="0"/>
              </a:spcBef>
              <a:spcAft>
                <a:spcPts val="0"/>
              </a:spcAft>
              <a:buClr>
                <a:srgbClr val="006271"/>
              </a:buClr>
              <a:buSzPts val="1600"/>
              <a:buFont typeface="Calibri"/>
              <a:buAutoNum type="arabicPeriod"/>
            </a:pPr>
            <a:r>
              <a:rPr b="1" lang="en-US" sz="1600">
                <a:solidFill>
                  <a:srgbClr val="006271"/>
                </a:solidFill>
                <a:latin typeface="Calibri"/>
                <a:ea typeface="Calibri"/>
                <a:cs typeface="Calibri"/>
                <a:sym typeface="Calibri"/>
              </a:rPr>
              <a:t>Use oneself as an instrument of change </a:t>
            </a:r>
            <a:r>
              <a:rPr lang="en-US" sz="1600">
                <a:solidFill>
                  <a:srgbClr val="55565A"/>
                </a:solidFill>
                <a:latin typeface="Calibri"/>
                <a:ea typeface="Calibri"/>
                <a:cs typeface="Calibri"/>
                <a:sym typeface="Calibri"/>
              </a:rPr>
              <a:t>to move a result; individual leaders can lead from whatever position they hold. </a:t>
            </a:r>
            <a:endParaRPr/>
          </a:p>
          <a:p>
            <a:pPr indent="-385763" lvl="0" marL="385763" marR="0" rtl="0" algn="l">
              <a:spcBef>
                <a:spcPts val="0"/>
              </a:spcBef>
              <a:spcAft>
                <a:spcPts val="0"/>
              </a:spcAft>
              <a:buClr>
                <a:srgbClr val="006271"/>
              </a:buClr>
              <a:buSzPts val="1600"/>
              <a:buFont typeface="Calibri"/>
              <a:buAutoNum type="arabicPeriod"/>
            </a:pPr>
            <a:r>
              <a:rPr b="1" lang="en-US" sz="1600">
                <a:solidFill>
                  <a:srgbClr val="006271"/>
                </a:solidFill>
                <a:latin typeface="Calibri"/>
                <a:ea typeface="Calibri"/>
                <a:cs typeface="Calibri"/>
                <a:sym typeface="Calibri"/>
              </a:rPr>
              <a:t>Master the skills of “adaptive leadership,” </a:t>
            </a:r>
            <a:r>
              <a:rPr lang="en-US" sz="1600">
                <a:solidFill>
                  <a:srgbClr val="55565A"/>
                </a:solidFill>
                <a:latin typeface="Calibri"/>
                <a:ea typeface="Calibri"/>
                <a:cs typeface="Calibri"/>
                <a:sym typeface="Calibri"/>
              </a:rPr>
              <a:t>awareness of how values, habits, beliefs, attitudes and behaviors impact action for results.</a:t>
            </a:r>
            <a:endParaRPr/>
          </a:p>
          <a:p>
            <a:pPr indent="-385763" lvl="0" marL="385763" marR="0" rtl="0" algn="l">
              <a:spcBef>
                <a:spcPts val="0"/>
              </a:spcBef>
              <a:spcAft>
                <a:spcPts val="0"/>
              </a:spcAft>
              <a:buClr>
                <a:srgbClr val="006271"/>
              </a:buClr>
              <a:buSzPts val="1600"/>
              <a:buFont typeface="Calibri"/>
              <a:buAutoNum type="arabicPeriod"/>
            </a:pPr>
            <a:r>
              <a:rPr b="1" lang="en-US" sz="1600">
                <a:solidFill>
                  <a:srgbClr val="006271"/>
                </a:solidFill>
                <a:latin typeface="Calibri"/>
                <a:ea typeface="Calibri"/>
                <a:cs typeface="Calibri"/>
                <a:sym typeface="Calibri"/>
              </a:rPr>
              <a:t>Collaborate with others, </a:t>
            </a:r>
            <a:r>
              <a:rPr lang="en-US" sz="1600">
                <a:solidFill>
                  <a:srgbClr val="55565A"/>
                </a:solidFill>
                <a:latin typeface="Calibri"/>
                <a:ea typeface="Calibri"/>
                <a:cs typeface="Calibri"/>
                <a:sym typeface="Calibri"/>
              </a:rPr>
              <a:t>understanding that the capacity to build consensus and make group decisions enables leaders to align their actions and move work forward to achieve results. </a:t>
            </a:r>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207" name="Google Shape;207;p28"/>
          <p:cNvSpPr txBox="1"/>
          <p:nvPr/>
        </p:nvSpPr>
        <p:spPr>
          <a:xfrm>
            <a:off x="925927" y="3585864"/>
            <a:ext cx="4836244" cy="227754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3C3D5"/>
                </a:solidFill>
                <a:latin typeface="Calibri"/>
                <a:ea typeface="Calibri"/>
                <a:cs typeface="Calibri"/>
                <a:sym typeface="Calibri"/>
              </a:rPr>
              <a:t>2 Foundational Frameworks</a:t>
            </a:r>
            <a:endParaRPr/>
          </a:p>
          <a:p>
            <a:pPr indent="0" lvl="0" marL="0" marR="0" rtl="0" algn="l">
              <a:spcBef>
                <a:spcPts val="0"/>
              </a:spcBef>
              <a:spcAft>
                <a:spcPts val="0"/>
              </a:spcAft>
              <a:buNone/>
            </a:pPr>
            <a:r>
              <a:rPr b="1" lang="en-US" sz="1400">
                <a:solidFill>
                  <a:srgbClr val="006271"/>
                </a:solidFill>
                <a:latin typeface="Calibri"/>
                <a:ea typeface="Calibri"/>
                <a:cs typeface="Calibri"/>
                <a:sym typeface="Calibri"/>
              </a:rPr>
              <a:t>Theory of Aligned Contributions: </a:t>
            </a:r>
            <a:r>
              <a:rPr lang="en-US" sz="1400">
                <a:solidFill>
                  <a:srgbClr val="55565A"/>
                </a:solidFill>
                <a:latin typeface="Calibri"/>
                <a:ea typeface="Calibri"/>
                <a:cs typeface="Calibri"/>
                <a:sym typeface="Calibri"/>
              </a:rPr>
              <a:t>The right group of leaders using specific skills to align actions and make contributions from role will result in measurable population level change.</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rgbClr val="006271"/>
                </a:solidFill>
                <a:latin typeface="Calibri"/>
                <a:ea typeface="Calibri"/>
                <a:cs typeface="Calibri"/>
                <a:sym typeface="Calibri"/>
              </a:rPr>
              <a:t>Person-Role-System: </a:t>
            </a:r>
            <a:r>
              <a:rPr lang="en-US" sz="1400">
                <a:solidFill>
                  <a:srgbClr val="55565A"/>
                </a:solidFill>
                <a:latin typeface="Calibri"/>
                <a:ea typeface="Calibri"/>
                <a:cs typeface="Calibri"/>
                <a:sym typeface="Calibri"/>
              </a:rPr>
              <a:t>Leadership is influenced by individual preferences, professional experiences, and the role one plays in formal and informal systems.</a:t>
            </a:r>
            <a:endParaRPr/>
          </a:p>
          <a:p>
            <a:pPr indent="0" lvl="0" marL="0" marR="0" rtl="0" algn="l">
              <a:spcBef>
                <a:spcPts val="0"/>
              </a:spcBef>
              <a:spcAft>
                <a:spcPts val="0"/>
              </a:spcAft>
              <a:buNone/>
            </a:pPr>
            <a:r>
              <a:t/>
            </a:r>
            <a:endParaRPr sz="1400">
              <a:solidFill>
                <a:srgbClr val="55565A"/>
              </a:solidFill>
              <a:latin typeface="Calibri"/>
              <a:ea typeface="Calibri"/>
              <a:cs typeface="Calibri"/>
              <a:sym typeface="Calibri"/>
            </a:endParaRPr>
          </a:p>
        </p:txBody>
      </p:sp>
      <p:sp>
        <p:nvSpPr>
          <p:cNvPr id="208" name="Google Shape;208;p28"/>
          <p:cNvSpPr txBox="1"/>
          <p:nvPr/>
        </p:nvSpPr>
        <p:spPr>
          <a:xfrm>
            <a:off x="5762171" y="3585864"/>
            <a:ext cx="4768455" cy="227754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3C3D5"/>
                </a:solidFill>
                <a:latin typeface="Calibri"/>
                <a:ea typeface="Calibri"/>
                <a:cs typeface="Calibri"/>
                <a:sym typeface="Calibri"/>
              </a:rPr>
              <a:t>2 Foundational Skills</a:t>
            </a:r>
            <a:endParaRPr/>
          </a:p>
          <a:p>
            <a:pPr indent="0" lvl="0" marL="0" marR="0" rtl="0" algn="l">
              <a:spcBef>
                <a:spcPts val="0"/>
              </a:spcBef>
              <a:spcAft>
                <a:spcPts val="0"/>
              </a:spcAft>
              <a:buNone/>
            </a:pPr>
            <a:r>
              <a:rPr b="1" lang="en-US" sz="1400">
                <a:solidFill>
                  <a:srgbClr val="006271"/>
                </a:solidFill>
                <a:latin typeface="Calibri"/>
                <a:ea typeface="Calibri"/>
                <a:cs typeface="Calibri"/>
                <a:sym typeface="Calibri"/>
              </a:rPr>
              <a:t>Results-Based Accountability: </a:t>
            </a:r>
            <a:r>
              <a:rPr lang="en-US" sz="1400">
                <a:solidFill>
                  <a:srgbClr val="55565A"/>
                </a:solidFill>
                <a:latin typeface="Calibri"/>
                <a:ea typeface="Calibri"/>
                <a:cs typeface="Calibri"/>
                <a:sym typeface="Calibri"/>
              </a:rPr>
              <a:t>Differentiates population and program level results, uses data to develop impactful strategies and tracks whether work is contributing to results.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rgbClr val="006271"/>
                </a:solidFill>
                <a:latin typeface="Calibri"/>
                <a:ea typeface="Calibri"/>
                <a:cs typeface="Calibri"/>
                <a:sym typeface="Calibri"/>
              </a:rPr>
              <a:t>Results-Based Facilitation: </a:t>
            </a:r>
            <a:r>
              <a:rPr lang="en-US" sz="1400">
                <a:solidFill>
                  <a:srgbClr val="55565A"/>
                </a:solidFill>
                <a:latin typeface="Calibri"/>
                <a:ea typeface="Calibri"/>
                <a:cs typeface="Calibri"/>
                <a:sym typeface="Calibri"/>
              </a:rPr>
              <a:t>Leaders design, lead and contribute to meetings that move groups from talk to action and hold participants accountable for advancing the work.</a:t>
            </a:r>
            <a:endParaRPr/>
          </a:p>
        </p:txBody>
      </p:sp>
      <p:sp>
        <p:nvSpPr>
          <p:cNvPr id="209" name="Google Shape;209;p28"/>
          <p:cNvSpPr txBox="1"/>
          <p:nvPr/>
        </p:nvSpPr>
        <p:spPr>
          <a:xfrm>
            <a:off x="365759" y="6033093"/>
            <a:ext cx="116209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Results Count</a:t>
            </a:r>
            <a:r>
              <a:rPr baseline="30000" lang="en-US" sz="1200">
                <a:solidFill>
                  <a:schemeClr val="dk1"/>
                </a:solidFill>
                <a:latin typeface="Calibri"/>
                <a:ea typeface="Calibri"/>
                <a:cs typeface="Calibri"/>
                <a:sym typeface="Calibri"/>
              </a:rPr>
              <a:t>TM</a:t>
            </a:r>
            <a:r>
              <a:rPr lang="en-US" sz="1200">
                <a:solidFill>
                  <a:schemeClr val="dk1"/>
                </a:solidFill>
                <a:latin typeface="Calibri"/>
                <a:ea typeface="Calibri"/>
                <a:cs typeface="Calibri"/>
                <a:sym typeface="Calibri"/>
              </a:rPr>
              <a:t> is The Annie E. Casey Foundation’s (AECF) program for teaching and spreading the Results-Based Model. AECF developed the 5-2-2 Framework.</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nvSpPr>
        <p:spPr>
          <a:xfrm>
            <a:off x="663191" y="226519"/>
            <a:ext cx="11103429"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Vision Council Data Observations</a:t>
            </a:r>
            <a:endParaRPr/>
          </a:p>
          <a:p>
            <a:pPr indent="0" lvl="0" marL="0" marR="0" rtl="0" algn="l">
              <a:lnSpc>
                <a:spcPct val="100000"/>
              </a:lnSpc>
              <a:spcBef>
                <a:spcPts val="0"/>
              </a:spcBef>
              <a:spcAft>
                <a:spcPts val="0"/>
              </a:spcAft>
              <a:buClr>
                <a:srgbClr val="006271"/>
              </a:buClr>
              <a:buSzPts val="1400"/>
              <a:buFont typeface="Avenir"/>
              <a:buNone/>
            </a:pPr>
            <a:r>
              <a:rPr b="0" i="1" lang="en-US" sz="1400" u="none" cap="none" strike="noStrike">
                <a:solidFill>
                  <a:srgbClr val="006271"/>
                </a:solidFill>
                <a:latin typeface="Avenir"/>
                <a:ea typeface="Avenir"/>
                <a:cs typeface="Avenir"/>
                <a:sym typeface="Avenir"/>
              </a:rPr>
              <a:t>Note: Observations were made as part of a data walk and analysis conducted in August 2019. Since that time, the Vision Council has been working on addressing the issues identified through the data walk.</a:t>
            </a:r>
            <a:endParaRPr/>
          </a:p>
        </p:txBody>
      </p:sp>
      <p:grpSp>
        <p:nvGrpSpPr>
          <p:cNvPr id="215" name="Google Shape;215;p29"/>
          <p:cNvGrpSpPr/>
          <p:nvPr/>
        </p:nvGrpSpPr>
        <p:grpSpPr>
          <a:xfrm>
            <a:off x="0" y="6511269"/>
            <a:ext cx="12212754" cy="474071"/>
            <a:chOff x="-28000" y="6622535"/>
            <a:chExt cx="12212754" cy="474071"/>
          </a:xfrm>
        </p:grpSpPr>
        <p:sp>
          <p:nvSpPr>
            <p:cNvPr id="216" name="Google Shape;216;p29"/>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9"/>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9"/>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9" name="Google Shape;219;p29"/>
          <p:cNvSpPr txBox="1"/>
          <p:nvPr/>
        </p:nvSpPr>
        <p:spPr>
          <a:xfrm>
            <a:off x="540099" y="1359934"/>
            <a:ext cx="11427488" cy="68634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venir"/>
              <a:buNone/>
            </a:pPr>
            <a:r>
              <a:rPr b="0" i="0" lang="en-US" sz="1800" u="none" cap="none" strike="noStrike">
                <a:solidFill>
                  <a:srgbClr val="000000"/>
                </a:solidFill>
                <a:latin typeface="Avenir"/>
                <a:ea typeface="Avenir"/>
                <a:cs typeface="Avenir"/>
                <a:sym typeface="Avenir"/>
              </a:rPr>
              <a:t>Iowa child welfare system stakeholders need to use data to </a:t>
            </a:r>
            <a:r>
              <a:rPr b="1" i="0" lang="en-US" sz="1800" u="none" cap="none" strike="noStrike">
                <a:solidFill>
                  <a:srgbClr val="006271"/>
                </a:solidFill>
                <a:latin typeface="Avenir"/>
                <a:ea typeface="Avenir"/>
                <a:cs typeface="Avenir"/>
                <a:sym typeface="Avenir"/>
              </a:rPr>
              <a:t>drive decision making </a:t>
            </a:r>
            <a:r>
              <a:rPr b="0" i="0" lang="en-US" sz="1800" u="none" cap="none" strike="noStrike">
                <a:solidFill>
                  <a:srgbClr val="000000"/>
                </a:solidFill>
                <a:latin typeface="Avenir"/>
                <a:ea typeface="Avenir"/>
                <a:cs typeface="Avenir"/>
                <a:sym typeface="Avenir"/>
              </a:rPr>
              <a:t>and</a:t>
            </a:r>
            <a:r>
              <a:rPr b="1" i="0" lang="en-US" sz="1800" u="none" cap="none" strike="noStrike">
                <a:solidFill>
                  <a:srgbClr val="0079C1"/>
                </a:solidFill>
                <a:latin typeface="Avenir"/>
                <a:ea typeface="Avenir"/>
                <a:cs typeface="Avenir"/>
                <a:sym typeface="Avenir"/>
              </a:rPr>
              <a:t> </a:t>
            </a:r>
            <a:r>
              <a:rPr b="1" i="0" lang="en-US" sz="1800" u="none" cap="none" strike="noStrike">
                <a:solidFill>
                  <a:srgbClr val="006271"/>
                </a:solidFill>
                <a:latin typeface="Avenir"/>
                <a:ea typeface="Avenir"/>
                <a:cs typeface="Avenir"/>
                <a:sym typeface="Avenir"/>
              </a:rPr>
              <a:t>change practices</a:t>
            </a:r>
            <a:r>
              <a:rPr b="0" i="0" lang="en-US" sz="1800" u="none" cap="none" strike="noStrike">
                <a:solidFill>
                  <a:srgbClr val="000000"/>
                </a:solidFill>
                <a:latin typeface="Avenir"/>
                <a:ea typeface="Avenir"/>
                <a:cs typeface="Avenir"/>
                <a:sym typeface="Avenir"/>
              </a:rPr>
              <a:t>.</a:t>
            </a:r>
            <a:endParaRPr/>
          </a:p>
          <a:p>
            <a:pPr indent="0" lvl="0" marL="0" marR="0" rtl="0" algn="l">
              <a:spcBef>
                <a:spcPts val="2400"/>
              </a:spcBef>
              <a:spcAft>
                <a:spcPts val="0"/>
              </a:spcAft>
              <a:buNone/>
            </a:pPr>
            <a:r>
              <a:rPr b="0" i="0" lang="en-US" sz="1800" u="none" cap="none" strike="noStrike">
                <a:solidFill>
                  <a:srgbClr val="000000"/>
                </a:solidFill>
                <a:latin typeface="Avenir"/>
                <a:ea typeface="Avenir"/>
                <a:cs typeface="Avenir"/>
                <a:sym typeface="Avenir"/>
              </a:rPr>
              <a:t>Data illustrates </a:t>
            </a:r>
            <a:r>
              <a:rPr b="1" i="0" lang="en-US" sz="1800" u="none" cap="none" strike="noStrike">
                <a:solidFill>
                  <a:srgbClr val="006271"/>
                </a:solidFill>
                <a:latin typeface="Avenir"/>
                <a:ea typeface="Avenir"/>
                <a:cs typeface="Avenir"/>
                <a:sym typeface="Avenir"/>
              </a:rPr>
              <a:t>racial bias</a:t>
            </a:r>
            <a:r>
              <a:rPr lang="en-US" sz="1800">
                <a:solidFill>
                  <a:srgbClr val="000000"/>
                </a:solidFill>
                <a:latin typeface="Avenir"/>
                <a:ea typeface="Avenir"/>
                <a:cs typeface="Avenir"/>
                <a:sym typeface="Avenir"/>
              </a:rPr>
              <a:t> </a:t>
            </a:r>
            <a:r>
              <a:rPr b="0" i="0" lang="en-US" sz="1800" u="none" cap="none" strike="noStrike">
                <a:solidFill>
                  <a:srgbClr val="000000"/>
                </a:solidFill>
                <a:latin typeface="Avenir"/>
                <a:ea typeface="Avenir"/>
                <a:cs typeface="Avenir"/>
                <a:sym typeface="Avenir"/>
              </a:rPr>
              <a:t>in Iowa systems that needs to be addressed.</a:t>
            </a:r>
            <a:endParaRPr/>
          </a:p>
          <a:p>
            <a:pPr indent="0" lvl="0" marL="0" marR="0" rtl="0" algn="l">
              <a:spcBef>
                <a:spcPts val="2400"/>
              </a:spcBef>
              <a:spcAft>
                <a:spcPts val="0"/>
              </a:spcAft>
              <a:buNone/>
            </a:pPr>
            <a:r>
              <a:rPr b="0" i="0" lang="en-US" sz="1800" u="none" cap="none" strike="noStrike">
                <a:solidFill>
                  <a:srgbClr val="000000"/>
                </a:solidFill>
                <a:latin typeface="Avenir"/>
                <a:ea typeface="Avenir"/>
                <a:cs typeface="Avenir"/>
                <a:sym typeface="Avenir"/>
              </a:rPr>
              <a:t>There are </a:t>
            </a:r>
            <a:r>
              <a:rPr b="1" i="0" lang="en-US" sz="1800" u="none" cap="none" strike="noStrike">
                <a:solidFill>
                  <a:srgbClr val="006271"/>
                </a:solidFill>
                <a:latin typeface="Avenir"/>
                <a:ea typeface="Avenir"/>
                <a:cs typeface="Avenir"/>
                <a:sym typeface="Avenir"/>
              </a:rPr>
              <a:t>root causes</a:t>
            </a:r>
            <a:r>
              <a:rPr b="0" i="0" lang="en-US" sz="1800" u="none" cap="none" strike="noStrike">
                <a:solidFill>
                  <a:srgbClr val="006271"/>
                </a:solidFill>
                <a:latin typeface="Avenir"/>
                <a:ea typeface="Avenir"/>
                <a:cs typeface="Avenir"/>
                <a:sym typeface="Avenir"/>
              </a:rPr>
              <a:t> </a:t>
            </a:r>
            <a:r>
              <a:rPr b="0" i="0" lang="en-US" sz="1800" u="none" cap="none" strike="noStrike">
                <a:solidFill>
                  <a:srgbClr val="000000"/>
                </a:solidFill>
                <a:latin typeface="Avenir"/>
                <a:ea typeface="Avenir"/>
                <a:cs typeface="Avenir"/>
                <a:sym typeface="Avenir"/>
              </a:rPr>
              <a:t>to families becoming involved in the child welfare system.</a:t>
            </a:r>
            <a:endParaRPr b="0" i="0" sz="1800" u="none" cap="none" strike="noStrike">
              <a:solidFill>
                <a:srgbClr val="000000"/>
              </a:solidFill>
              <a:latin typeface="Avenir"/>
              <a:ea typeface="Avenir"/>
              <a:cs typeface="Avenir"/>
              <a:sym typeface="Avenir"/>
            </a:endParaRPr>
          </a:p>
          <a:p>
            <a:pPr indent="0" lvl="0" marL="0" marR="0" rtl="0" algn="l">
              <a:spcBef>
                <a:spcPts val="2400"/>
              </a:spcBef>
              <a:spcAft>
                <a:spcPts val="0"/>
              </a:spcAft>
              <a:buNone/>
            </a:pPr>
            <a:r>
              <a:rPr b="1" i="0" lang="en-US" sz="1800" u="none" cap="none" strike="noStrike">
                <a:solidFill>
                  <a:srgbClr val="006271"/>
                </a:solidFill>
                <a:latin typeface="Avenir"/>
                <a:ea typeface="Avenir"/>
                <a:cs typeface="Avenir"/>
                <a:sym typeface="Avenir"/>
              </a:rPr>
              <a:t>Systems need to be trauma-informed </a:t>
            </a:r>
            <a:r>
              <a:rPr b="0" i="0" lang="en-US" sz="1800" u="none" cap="none" strike="noStrike">
                <a:solidFill>
                  <a:srgbClr val="000000"/>
                </a:solidFill>
                <a:latin typeface="Avenir"/>
                <a:ea typeface="Avenir"/>
                <a:cs typeface="Avenir"/>
                <a:sym typeface="Avenir"/>
              </a:rPr>
              <a:t>because children and families are living with the trauma of root causes, ACEs and toxic stressors. </a:t>
            </a:r>
            <a:endParaRPr/>
          </a:p>
          <a:p>
            <a:pPr indent="0" lvl="0" marL="0" marR="0" rtl="0" algn="l">
              <a:spcBef>
                <a:spcPts val="2400"/>
              </a:spcBef>
              <a:spcAft>
                <a:spcPts val="0"/>
              </a:spcAft>
              <a:buNone/>
            </a:pPr>
            <a:r>
              <a:rPr b="1" i="0" lang="en-US" sz="1800" u="none" cap="none" strike="noStrike">
                <a:solidFill>
                  <a:srgbClr val="006271"/>
                </a:solidFill>
                <a:latin typeface="Avenir"/>
                <a:ea typeface="Avenir"/>
                <a:cs typeface="Avenir"/>
                <a:sym typeface="Avenir"/>
              </a:rPr>
              <a:t>Substance use disorders </a:t>
            </a:r>
            <a:r>
              <a:rPr b="0" i="0" lang="en-US" sz="1800" u="none" cap="none" strike="noStrike">
                <a:solidFill>
                  <a:srgbClr val="000000"/>
                </a:solidFill>
                <a:latin typeface="Avenir"/>
                <a:ea typeface="Avenir"/>
                <a:cs typeface="Avenir"/>
                <a:sym typeface="Avenir"/>
              </a:rPr>
              <a:t>show up at a high-level in the data but are not a major focus of FFPSA implementation.</a:t>
            </a:r>
            <a:r>
              <a:rPr lang="en-US" sz="1800">
                <a:solidFill>
                  <a:srgbClr val="000000"/>
                </a:solidFill>
                <a:latin typeface="Avenir"/>
                <a:ea typeface="Avenir"/>
                <a:cs typeface="Avenir"/>
                <a:sym typeface="Avenir"/>
              </a:rPr>
              <a:t> </a:t>
            </a:r>
            <a:r>
              <a:rPr lang="en-US" sz="1200">
                <a:solidFill>
                  <a:srgbClr val="000000"/>
                </a:solidFill>
                <a:latin typeface="Avenir"/>
                <a:ea typeface="Avenir"/>
                <a:cs typeface="Avenir"/>
                <a:sym typeface="Avenir"/>
              </a:rPr>
              <a:t>(Note: This has since been remedied by the Vision Council with the start up of the Substance Use Disorders Work Group.)</a:t>
            </a:r>
            <a:endParaRPr/>
          </a:p>
          <a:p>
            <a:pPr indent="0" lvl="0" marL="0" marR="0" rtl="0" algn="l">
              <a:spcBef>
                <a:spcPts val="2400"/>
              </a:spcBef>
              <a:spcAft>
                <a:spcPts val="0"/>
              </a:spcAft>
              <a:buNone/>
            </a:pPr>
            <a:r>
              <a:rPr b="0" i="0" lang="en-US" sz="1800" u="none" cap="none" strike="noStrike">
                <a:solidFill>
                  <a:srgbClr val="000000"/>
                </a:solidFill>
                <a:latin typeface="Avenir"/>
                <a:ea typeface="Avenir"/>
                <a:cs typeface="Avenir"/>
                <a:sym typeface="Avenir"/>
              </a:rPr>
              <a:t>System stakeholders need to </a:t>
            </a:r>
            <a:r>
              <a:rPr b="1" i="0" lang="en-US" sz="1800" u="none" cap="none" strike="noStrike">
                <a:solidFill>
                  <a:srgbClr val="006271"/>
                </a:solidFill>
                <a:latin typeface="Avenir"/>
                <a:ea typeface="Avenir"/>
                <a:cs typeface="Avenir"/>
                <a:sym typeface="Avenir"/>
              </a:rPr>
              <a:t>work together to </a:t>
            </a:r>
            <a:r>
              <a:rPr b="0" i="0" lang="en-US" sz="1800" u="none" cap="none" strike="noStrike">
                <a:solidFill>
                  <a:srgbClr val="000000"/>
                </a:solidFill>
                <a:latin typeface="Avenir"/>
                <a:ea typeface="Avenir"/>
                <a:cs typeface="Avenir"/>
                <a:sym typeface="Avenir"/>
              </a:rPr>
              <a:t>address root causes, prevent child maltreatment and prevent trauma.</a:t>
            </a:r>
            <a:endParaRPr/>
          </a:p>
          <a:p>
            <a:pPr indent="0" lvl="0" marL="0" marR="0" rtl="0" algn="l">
              <a:spcBef>
                <a:spcPts val="2400"/>
              </a:spcBef>
              <a:spcAft>
                <a:spcPts val="0"/>
              </a:spcAft>
              <a:buNone/>
            </a:pPr>
            <a:r>
              <a:t/>
            </a:r>
            <a:endParaRPr b="0" i="0" sz="1800" u="none" cap="none" strike="noStrike">
              <a:solidFill>
                <a:srgbClr val="000000"/>
              </a:solidFill>
              <a:latin typeface="Avenir"/>
              <a:ea typeface="Avenir"/>
              <a:cs typeface="Avenir"/>
              <a:sym typeface="Avenir"/>
            </a:endParaRPr>
          </a:p>
          <a:p>
            <a:pPr indent="0" lvl="0" marL="0" marR="0" rtl="0" algn="l">
              <a:spcBef>
                <a:spcPts val="2400"/>
              </a:spcBef>
              <a:spcAft>
                <a:spcPts val="0"/>
              </a:spcAft>
              <a:buNone/>
            </a:pPr>
            <a:r>
              <a:t/>
            </a:r>
            <a:endParaRPr sz="1200">
              <a:solidFill>
                <a:srgbClr val="000000"/>
              </a:solidFill>
              <a:latin typeface="Avenir"/>
              <a:ea typeface="Avenir"/>
              <a:cs typeface="Avenir"/>
              <a:sym typeface="Avenir"/>
            </a:endParaRPr>
          </a:p>
          <a:p>
            <a:pPr indent="0" lvl="0" marL="0" marR="0" rtl="0" algn="l">
              <a:spcBef>
                <a:spcPts val="2400"/>
              </a:spcBef>
              <a:spcAft>
                <a:spcPts val="0"/>
              </a:spcAft>
              <a:buNone/>
            </a:pPr>
            <a:r>
              <a:t/>
            </a:r>
            <a:endParaRPr b="0" i="0" sz="1200" u="none" cap="none" strike="noStrike">
              <a:solidFill>
                <a:srgbClr val="000000"/>
              </a:solidFill>
              <a:latin typeface="Avenir"/>
              <a:ea typeface="Avenir"/>
              <a:cs typeface="Avenir"/>
              <a:sym typeface="Avenir"/>
            </a:endParaRPr>
          </a:p>
          <a:p>
            <a:pPr indent="0" lvl="0" marL="0" marR="0" rtl="0" algn="l">
              <a:spcBef>
                <a:spcPts val="2400"/>
              </a:spcBef>
              <a:spcAft>
                <a:spcPts val="0"/>
              </a:spcAft>
              <a:buNone/>
            </a:pPr>
            <a:r>
              <a:t/>
            </a:r>
            <a:endParaRPr b="0" i="0" sz="1800" u="none" cap="none" strike="noStrike">
              <a:solidFill>
                <a:srgbClr val="000000"/>
              </a:solidFill>
              <a:latin typeface="Avenir"/>
              <a:ea typeface="Avenir"/>
              <a:cs typeface="Avenir"/>
              <a:sym typeface="Avenir"/>
            </a:endParaRPr>
          </a:p>
          <a:p>
            <a:pPr indent="0" lvl="0" marL="0" marR="0" rtl="0" algn="l">
              <a:lnSpc>
                <a:spcPct val="100000"/>
              </a:lnSpc>
              <a:spcBef>
                <a:spcPts val="2400"/>
              </a:spcBef>
              <a:spcAft>
                <a:spcPts val="0"/>
              </a:spcAft>
              <a:buClr>
                <a:schemeClr val="dk1"/>
              </a:buClr>
              <a:buSzPts val="1800"/>
              <a:buFont typeface="Calibri"/>
              <a:buNone/>
            </a:pPr>
            <a:r>
              <a:t/>
            </a:r>
            <a:endParaRPr b="0" i="0" sz="1800" u="none" cap="none" strike="noStrike">
              <a:solidFill>
                <a:srgbClr val="000000"/>
              </a:solidFill>
              <a:latin typeface="Avenir"/>
              <a:ea typeface="Avenir"/>
              <a:cs typeface="Avenir"/>
              <a:sym typeface="Aveni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idx="1" type="body"/>
          </p:nvPr>
        </p:nvSpPr>
        <p:spPr>
          <a:xfrm>
            <a:off x="344388" y="351074"/>
            <a:ext cx="10237887" cy="91211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06271"/>
              </a:buClr>
              <a:buSzPts val="3000"/>
              <a:buNone/>
            </a:pPr>
            <a:r>
              <a:rPr lang="en-US" sz="3000">
                <a:solidFill>
                  <a:srgbClr val="006271"/>
                </a:solidFill>
                <a:latin typeface="Arial"/>
                <a:ea typeface="Arial"/>
                <a:cs typeface="Arial"/>
                <a:sym typeface="Arial"/>
              </a:rPr>
              <a:t>Current Culture versus Ideal Culture </a:t>
            </a:r>
            <a:endParaRPr/>
          </a:p>
        </p:txBody>
      </p:sp>
      <p:sp>
        <p:nvSpPr>
          <p:cNvPr id="226" name="Google Shape;226;p30"/>
          <p:cNvSpPr txBox="1"/>
          <p:nvPr>
            <p:ph idx="2" type="body"/>
          </p:nvPr>
        </p:nvSpPr>
        <p:spPr>
          <a:xfrm>
            <a:off x="344388" y="1268679"/>
            <a:ext cx="11238012" cy="54107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1400"/>
              <a:buNone/>
            </a:pPr>
            <a:r>
              <a:rPr lang="en-US" sz="1400"/>
              <a:t> </a:t>
            </a:r>
            <a:endParaRPr/>
          </a:p>
        </p:txBody>
      </p:sp>
      <p:sp>
        <p:nvSpPr>
          <p:cNvPr id="227" name="Google Shape;227;p30"/>
          <p:cNvSpPr txBox="1"/>
          <p:nvPr>
            <p:ph idx="12" type="sldNum"/>
          </p:nvPr>
        </p:nvSpPr>
        <p:spPr>
          <a:xfrm>
            <a:off x="5667375" y="6419653"/>
            <a:ext cx="457200" cy="3651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28" name="Google Shape;228;p30"/>
          <p:cNvSpPr txBox="1"/>
          <p:nvPr/>
        </p:nvSpPr>
        <p:spPr>
          <a:xfrm>
            <a:off x="1060704" y="873096"/>
            <a:ext cx="4572000" cy="3657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Current Culture </a:t>
            </a:r>
            <a:br>
              <a:rPr b="0" i="0" lang="en-US" sz="1800" u="none" cap="none" strike="noStrike">
                <a:solidFill>
                  <a:srgbClr val="000000"/>
                </a:solidFill>
                <a:latin typeface="Arial"/>
                <a:ea typeface="Arial"/>
                <a:cs typeface="Arial"/>
                <a:sym typeface="Arial"/>
              </a:rPr>
            </a:br>
            <a:r>
              <a:rPr b="0" i="0" lang="en-US" sz="1300" u="none" cap="none" strike="noStrike">
                <a:solidFill>
                  <a:srgbClr val="000000"/>
                </a:solidFill>
                <a:latin typeface="Arial"/>
                <a:ea typeface="Arial"/>
                <a:cs typeface="Arial"/>
                <a:sym typeface="Arial"/>
              </a:rPr>
              <a:t>N=23 </a:t>
            </a:r>
            <a:endParaRPr/>
          </a:p>
        </p:txBody>
      </p:sp>
      <p:pic>
        <p:nvPicPr>
          <p:cNvPr id="229" name="Google Shape;229;p30"/>
          <p:cNvPicPr preferRelativeResize="0"/>
          <p:nvPr/>
        </p:nvPicPr>
        <p:blipFill rotWithShape="1">
          <a:blip r:embed="rId3">
            <a:alphaModFix/>
          </a:blip>
          <a:srcRect b="0" l="0" r="0" t="0"/>
          <a:stretch/>
        </p:blipFill>
        <p:spPr>
          <a:xfrm>
            <a:off x="1060704" y="1483165"/>
            <a:ext cx="4343400" cy="4343400"/>
          </a:xfrm>
          <a:prstGeom prst="rect">
            <a:avLst/>
          </a:prstGeom>
          <a:noFill/>
          <a:ln>
            <a:noFill/>
          </a:ln>
        </p:spPr>
      </p:pic>
      <p:sp>
        <p:nvSpPr>
          <p:cNvPr id="230" name="Google Shape;230;p30"/>
          <p:cNvSpPr txBox="1"/>
          <p:nvPr/>
        </p:nvSpPr>
        <p:spPr>
          <a:xfrm>
            <a:off x="6400800" y="1080309"/>
            <a:ext cx="4572000" cy="3657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Ideal Culture </a:t>
            </a:r>
            <a:br>
              <a:rPr b="0" i="0" lang="en-US" sz="1800" u="none" cap="none" strike="noStrike">
                <a:solidFill>
                  <a:srgbClr val="000000"/>
                </a:solidFill>
                <a:latin typeface="Arial"/>
                <a:ea typeface="Arial"/>
                <a:cs typeface="Arial"/>
                <a:sym typeface="Arial"/>
              </a:rPr>
            </a:br>
            <a:r>
              <a:rPr b="0" i="0" lang="en-US" sz="1300" u="none" cap="none" strike="noStrike">
                <a:solidFill>
                  <a:srgbClr val="000000"/>
                </a:solidFill>
                <a:latin typeface="Arial"/>
                <a:ea typeface="Arial"/>
                <a:cs typeface="Arial"/>
                <a:sym typeface="Arial"/>
              </a:rPr>
              <a:t>N=14 </a:t>
            </a:r>
            <a:endParaRPr/>
          </a:p>
        </p:txBody>
      </p:sp>
      <p:pic>
        <p:nvPicPr>
          <p:cNvPr id="231" name="Google Shape;231;p30"/>
          <p:cNvPicPr preferRelativeResize="0"/>
          <p:nvPr/>
        </p:nvPicPr>
        <p:blipFill rotWithShape="1">
          <a:blip r:embed="rId4">
            <a:alphaModFix/>
          </a:blip>
          <a:srcRect b="0" l="0" r="0" t="0"/>
          <a:stretch/>
        </p:blipFill>
        <p:spPr>
          <a:xfrm>
            <a:off x="6629400" y="1539214"/>
            <a:ext cx="4343400" cy="4343400"/>
          </a:xfrm>
          <a:prstGeom prst="rect">
            <a:avLst/>
          </a:prstGeom>
          <a:noFill/>
          <a:ln>
            <a:noFill/>
          </a:ln>
        </p:spPr>
      </p:pic>
      <p:sp>
        <p:nvSpPr>
          <p:cNvPr id="232" name="Google Shape;232;p30"/>
          <p:cNvSpPr txBox="1"/>
          <p:nvPr/>
        </p:nvSpPr>
        <p:spPr>
          <a:xfrm>
            <a:off x="5943600" y="6263640"/>
            <a:ext cx="5943600" cy="26517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Research and Development by: </a:t>
            </a:r>
            <a:r>
              <a:rPr b="0" i="0" lang="en-US" sz="1100" u="none" cap="none" strike="noStrike">
                <a:solidFill>
                  <a:srgbClr val="000000"/>
                </a:solidFill>
                <a:latin typeface="Arial"/>
                <a:ea typeface="Arial"/>
                <a:cs typeface="Arial"/>
                <a:sym typeface="Arial"/>
              </a:rPr>
              <a:t>Robert A. Cooke, Ph.D. and Janet L. Szumal, Ph.D. </a:t>
            </a:r>
            <a:endParaRPr/>
          </a:p>
        </p:txBody>
      </p:sp>
      <p:sp>
        <p:nvSpPr>
          <p:cNvPr id="233" name="Google Shape;233;p30"/>
          <p:cNvSpPr txBox="1"/>
          <p:nvPr/>
        </p:nvSpPr>
        <p:spPr>
          <a:xfrm>
            <a:off x="5943600" y="6446520"/>
            <a:ext cx="5943600" cy="26517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Human Synergistics International Copyright © 2014. All Rights Reserved.</a:t>
            </a:r>
            <a:endParaRPr/>
          </a:p>
        </p:txBody>
      </p:sp>
      <p:sp>
        <p:nvSpPr>
          <p:cNvPr id="234" name="Google Shape;234;p30"/>
          <p:cNvSpPr txBox="1"/>
          <p:nvPr/>
        </p:nvSpPr>
        <p:spPr>
          <a:xfrm>
            <a:off x="0" y="0"/>
            <a:ext cx="10515600" cy="274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9A9A9"/>
              </a:buClr>
              <a:buSzPts val="1200"/>
              <a:buFont typeface="Arial"/>
              <a:buNone/>
            </a:pPr>
            <a:r>
              <a:rPr b="0" i="0" lang="en-US" sz="1200" u="none" cap="none" strike="noStrike">
                <a:solidFill>
                  <a:srgbClr val="A9A9A9"/>
                </a:solidFill>
                <a:latin typeface="Arial"/>
                <a:ea typeface="Arial"/>
                <a:cs typeface="Arial"/>
                <a:sym typeface="Arial"/>
              </a:rPr>
              <a:t>Iowa Families First Vision Council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838200" y="-19443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The Vision Council’s Core Beliefs</a:t>
            </a:r>
            <a:br>
              <a:rPr lang="en-US" sz="3000">
                <a:latin typeface="Arial"/>
                <a:ea typeface="Arial"/>
                <a:cs typeface="Arial"/>
                <a:sym typeface="Arial"/>
              </a:rPr>
            </a:br>
            <a:r>
              <a:rPr lang="en-US" sz="2000">
                <a:latin typeface="Arial"/>
                <a:ea typeface="Arial"/>
                <a:cs typeface="Arial"/>
                <a:sym typeface="Arial"/>
              </a:rPr>
              <a:t>To achieve the vision, Iowa leaders and systems need to:</a:t>
            </a:r>
            <a:endParaRPr/>
          </a:p>
        </p:txBody>
      </p:sp>
      <p:sp>
        <p:nvSpPr>
          <p:cNvPr id="241" name="Google Shape;241;p31"/>
          <p:cNvSpPr txBox="1"/>
          <p:nvPr/>
        </p:nvSpPr>
        <p:spPr>
          <a:xfrm>
            <a:off x="475966" y="844526"/>
            <a:ext cx="11240068" cy="7417415"/>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1600">
                <a:solidFill>
                  <a:srgbClr val="404040"/>
                </a:solidFill>
                <a:latin typeface="Calibri"/>
                <a:ea typeface="Calibri"/>
                <a:cs typeface="Calibri"/>
                <a:sym typeface="Calibri"/>
              </a:rPr>
              <a:t>Be Family-Centered.</a:t>
            </a:r>
            <a:r>
              <a:rPr lang="en-US" sz="1600">
                <a:solidFill>
                  <a:srgbClr val="404040"/>
                </a:solidFill>
                <a:latin typeface="Calibri"/>
                <a:ea typeface="Calibri"/>
                <a:cs typeface="Calibri"/>
                <a:sym typeface="Calibri"/>
              </a:rPr>
              <a:t> </a:t>
            </a:r>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Iowa systems need to take a family-centered approach where each individual and family receives support when needed. Children and parents experience better outcomes when their needs are addressed together. Families are the experts of their own family unit.</a:t>
            </a:r>
            <a:endParaRPr/>
          </a:p>
          <a:p>
            <a:pPr indent="0" lvl="1" marL="914400" marR="0" rtl="0" algn="l">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457200" marR="0" rtl="0" algn="l">
              <a:spcBef>
                <a:spcPts val="0"/>
              </a:spcBef>
              <a:spcAft>
                <a:spcPts val="0"/>
              </a:spcAft>
              <a:buNone/>
            </a:pPr>
            <a:r>
              <a:rPr b="1" lang="en-US" sz="1600">
                <a:solidFill>
                  <a:srgbClr val="404040"/>
                </a:solidFill>
                <a:latin typeface="Calibri"/>
                <a:ea typeface="Calibri"/>
                <a:cs typeface="Calibri"/>
                <a:sym typeface="Calibri"/>
              </a:rPr>
              <a:t>Cultivate Collaborative and Interconnected Systems.</a:t>
            </a:r>
            <a:r>
              <a:rPr lang="en-US" sz="1600">
                <a:solidFill>
                  <a:srgbClr val="404040"/>
                </a:solidFill>
                <a:latin typeface="Calibri"/>
                <a:ea typeface="Calibri"/>
                <a:cs typeface="Calibri"/>
                <a:sym typeface="Calibri"/>
              </a:rPr>
              <a:t> </a:t>
            </a:r>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Children and parents experience better outcomes when their needs are addressed holistically. A multi-systems approach focused on ensuring equity and addressing root causes is necessary to meet the full range of families’ needs.</a:t>
            </a:r>
            <a:endParaRPr/>
          </a:p>
          <a:p>
            <a:pPr indent="0" lvl="1" marL="914400" marR="0" rtl="0" algn="l">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457200" marR="0" rtl="0" algn="l">
              <a:spcBef>
                <a:spcPts val="0"/>
              </a:spcBef>
              <a:spcAft>
                <a:spcPts val="0"/>
              </a:spcAft>
              <a:buNone/>
            </a:pPr>
            <a:r>
              <a:rPr b="1" lang="en-US" sz="1600">
                <a:solidFill>
                  <a:srgbClr val="404040"/>
                </a:solidFill>
                <a:latin typeface="Calibri"/>
                <a:ea typeface="Calibri"/>
                <a:cs typeface="Calibri"/>
                <a:sym typeface="Calibri"/>
              </a:rPr>
              <a:t>Respond to Trauma.</a:t>
            </a:r>
            <a:r>
              <a:rPr lang="en-US" sz="1600">
                <a:solidFill>
                  <a:srgbClr val="404040"/>
                </a:solidFill>
                <a:latin typeface="Calibri"/>
                <a:ea typeface="Calibri"/>
                <a:cs typeface="Calibri"/>
                <a:sym typeface="Calibri"/>
              </a:rPr>
              <a:t> </a:t>
            </a:r>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All public and private systems need to be healing-centered, trauma-informed and equipped to model and support relational health.</a:t>
            </a:r>
            <a:endParaRPr/>
          </a:p>
          <a:p>
            <a:pPr indent="0" lvl="1" marL="914400" marR="0" rtl="0" algn="l">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457200" lvl="0" marL="0" marR="0" rtl="0" algn="l">
              <a:spcBef>
                <a:spcPts val="0"/>
              </a:spcBef>
              <a:spcAft>
                <a:spcPts val="0"/>
              </a:spcAft>
              <a:buNone/>
            </a:pPr>
            <a:r>
              <a:rPr b="1" lang="en-US" sz="1600">
                <a:solidFill>
                  <a:srgbClr val="404040"/>
                </a:solidFill>
                <a:latin typeface="Calibri"/>
                <a:ea typeface="Calibri"/>
                <a:cs typeface="Calibri"/>
                <a:sym typeface="Calibri"/>
              </a:rPr>
              <a:t>Support Recovery.</a:t>
            </a:r>
            <a:r>
              <a:rPr lang="en-US" sz="1600">
                <a:solidFill>
                  <a:srgbClr val="404040"/>
                </a:solidFill>
                <a:latin typeface="Calibri"/>
                <a:ea typeface="Calibri"/>
                <a:cs typeface="Calibri"/>
                <a:sym typeface="Calibri"/>
              </a:rPr>
              <a:t> </a:t>
            </a:r>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Substance use disorder is a disease that can be treated; recovery is possible.</a:t>
            </a:r>
            <a:endParaRPr/>
          </a:p>
          <a:p>
            <a:pPr indent="0" lvl="1" marL="914400" marR="0" rtl="0" algn="l">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457200" marR="0" rtl="0" algn="l">
              <a:spcBef>
                <a:spcPts val="0"/>
              </a:spcBef>
              <a:spcAft>
                <a:spcPts val="0"/>
              </a:spcAft>
              <a:buNone/>
            </a:pPr>
            <a:r>
              <a:rPr b="1" lang="en-US" sz="1600">
                <a:solidFill>
                  <a:srgbClr val="404040"/>
                </a:solidFill>
                <a:latin typeface="Calibri"/>
                <a:ea typeface="Calibri"/>
                <a:cs typeface="Calibri"/>
                <a:sym typeface="Calibri"/>
              </a:rPr>
              <a:t>Address Root Causes.</a:t>
            </a:r>
            <a:endParaRPr sz="1600">
              <a:solidFill>
                <a:srgbClr val="404040"/>
              </a:solidFill>
              <a:latin typeface="Calibri"/>
              <a:ea typeface="Calibri"/>
              <a:cs typeface="Calibri"/>
              <a:sym typeface="Calibri"/>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Housing instability, financial insecurity, and child care challenges are highly correlated with child maltreatment and must be eliminated. The circumstances and effects of poverty are frequently the cause of child neglect and can be addressed.</a:t>
            </a:r>
            <a:endParaRPr/>
          </a:p>
          <a:p>
            <a:pPr indent="0" lvl="1" marL="914400" marR="0" rtl="0" algn="l">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457200" marR="0" rtl="0" algn="l">
              <a:spcBef>
                <a:spcPts val="0"/>
              </a:spcBef>
              <a:spcAft>
                <a:spcPts val="0"/>
              </a:spcAft>
              <a:buNone/>
            </a:pPr>
            <a:r>
              <a:rPr b="1" lang="en-US" sz="1600">
                <a:solidFill>
                  <a:srgbClr val="404040"/>
                </a:solidFill>
                <a:latin typeface="Calibri"/>
                <a:ea typeface="Calibri"/>
                <a:cs typeface="Calibri"/>
                <a:sym typeface="Calibri"/>
              </a:rPr>
              <a:t>Embed Knowledge of Development.</a:t>
            </a:r>
            <a:r>
              <a:rPr lang="en-US" sz="1600">
                <a:solidFill>
                  <a:srgbClr val="404040"/>
                </a:solidFill>
                <a:latin typeface="Calibri"/>
                <a:ea typeface="Calibri"/>
                <a:cs typeface="Calibri"/>
                <a:sym typeface="Calibri"/>
              </a:rPr>
              <a:t> </a:t>
            </a:r>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The developmental needs of young children and adolescents are distinct and deserve attention, intention and investment. Whatever the reason children and youth come to the attention of the child welfare and juvenile justice systems and whatever the behavior displayed, our systems must respond in ways that nurture healthy development, offer healing, and ensure connections to family and social networks.</a:t>
            </a:r>
            <a:endParaRPr/>
          </a:p>
          <a:p>
            <a:pPr indent="0" lvl="1" marL="914400" marR="0" rtl="0" algn="l">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457200" marR="0" rtl="0" algn="l">
              <a:spcBef>
                <a:spcPts val="0"/>
              </a:spcBef>
              <a:spcAft>
                <a:spcPts val="0"/>
              </a:spcAft>
              <a:buNone/>
            </a:pPr>
            <a:r>
              <a:rPr b="1" lang="en-US" sz="1600">
                <a:solidFill>
                  <a:srgbClr val="404040"/>
                </a:solidFill>
                <a:latin typeface="Calibri"/>
                <a:ea typeface="Calibri"/>
                <a:cs typeface="Calibri"/>
                <a:sym typeface="Calibri"/>
              </a:rPr>
              <a:t>Secure Access &amp; Opportunity.</a:t>
            </a:r>
            <a:r>
              <a:rPr lang="en-US" sz="1600">
                <a:solidFill>
                  <a:srgbClr val="404040"/>
                </a:solidFill>
                <a:latin typeface="Calibri"/>
                <a:ea typeface="Calibri"/>
                <a:cs typeface="Calibri"/>
                <a:sym typeface="Calibri"/>
              </a:rPr>
              <a:t> </a:t>
            </a:r>
            <a:endParaRPr/>
          </a:p>
          <a:p>
            <a:pPr indent="0" lvl="1" marL="914400" marR="0" rtl="0" algn="l">
              <a:spcBef>
                <a:spcPts val="0"/>
              </a:spcBef>
              <a:spcAft>
                <a:spcPts val="0"/>
              </a:spcAft>
              <a:buNone/>
            </a:pPr>
            <a:r>
              <a:rPr b="0" i="0" lang="en-US" sz="1400" u="none" cap="none" strike="noStrike">
                <a:solidFill>
                  <a:srgbClr val="404040"/>
                </a:solidFill>
                <a:latin typeface="Calibri"/>
                <a:ea typeface="Calibri"/>
                <a:cs typeface="Calibri"/>
                <a:sym typeface="Calibri"/>
              </a:rPr>
              <a:t>Programs and initiatives that offer equitable opportunities for all populations are important to healthy communities and a strong economy.</a:t>
            </a:r>
            <a:endParaRPr/>
          </a:p>
          <a:p>
            <a:pPr indent="0" lvl="0" marL="457200" marR="0" rtl="0" algn="l">
              <a:spcBef>
                <a:spcPts val="0"/>
              </a:spcBef>
              <a:spcAft>
                <a:spcPts val="0"/>
              </a:spcAft>
              <a:buNone/>
            </a:pPr>
            <a:r>
              <a:t/>
            </a:r>
            <a:endParaRPr sz="1600">
              <a:solidFill>
                <a:srgbClr val="404040"/>
              </a:solidFill>
              <a:latin typeface="Arial"/>
              <a:ea typeface="Arial"/>
              <a:cs typeface="Arial"/>
              <a:sym typeface="Arial"/>
            </a:endParaRPr>
          </a:p>
          <a:p>
            <a:pPr indent="0" lvl="0" marL="457200" marR="0" rtl="0" algn="l">
              <a:lnSpc>
                <a:spcPct val="120000"/>
              </a:lnSpc>
              <a:spcBef>
                <a:spcPts val="0"/>
              </a:spcBef>
              <a:spcAft>
                <a:spcPts val="0"/>
              </a:spcAft>
              <a:buNone/>
            </a:pPr>
            <a:r>
              <a:t/>
            </a:r>
            <a:endParaRPr sz="1600">
              <a:solidFill>
                <a:srgbClr val="404040"/>
              </a:solidFill>
              <a:latin typeface="Arial"/>
              <a:ea typeface="Arial"/>
              <a:cs typeface="Arial"/>
              <a:sym typeface="Arial"/>
            </a:endParaRPr>
          </a:p>
          <a:p>
            <a:pPr indent="0" lvl="1" marL="914400" marR="0" rtl="0" algn="l">
              <a:spcBef>
                <a:spcPts val="0"/>
              </a:spcBef>
              <a:spcAft>
                <a:spcPts val="0"/>
              </a:spcAft>
              <a:buNone/>
            </a:pPr>
            <a:r>
              <a:t/>
            </a:r>
            <a:endParaRPr b="0" i="0" sz="1600" u="none" cap="none" strike="noStrike">
              <a:solidFill>
                <a:srgbClr val="404040"/>
              </a:solidFill>
              <a:latin typeface="Calibri"/>
              <a:ea typeface="Calibri"/>
              <a:cs typeface="Calibri"/>
              <a:sym typeface="Calibri"/>
            </a:endParaRPr>
          </a:p>
          <a:p>
            <a:pPr indent="0" lvl="0" marL="457200" marR="0" rtl="0" algn="l">
              <a:spcBef>
                <a:spcPts val="0"/>
              </a:spcBef>
              <a:spcAft>
                <a:spcPts val="0"/>
              </a:spcAft>
              <a:buNone/>
            </a:pPr>
            <a:r>
              <a:t/>
            </a:r>
            <a:endParaRPr sz="16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sz="1400">
              <a:solidFill>
                <a:srgbClr val="404040"/>
              </a:solidFill>
              <a:latin typeface="Arial"/>
              <a:ea typeface="Arial"/>
              <a:cs typeface="Arial"/>
              <a:sym typeface="Arial"/>
            </a:endParaRPr>
          </a:p>
          <a:p>
            <a:pPr indent="0" lvl="0" marL="457200" marR="0" rtl="0" algn="l">
              <a:spcBef>
                <a:spcPts val="0"/>
              </a:spcBef>
              <a:spcAft>
                <a:spcPts val="0"/>
              </a:spcAft>
              <a:buNone/>
            </a:pPr>
            <a:r>
              <a:t/>
            </a:r>
            <a:endParaRPr sz="1400">
              <a:solidFill>
                <a:srgbClr val="404040"/>
              </a:solidFill>
              <a:latin typeface="Calibri"/>
              <a:ea typeface="Calibri"/>
              <a:cs typeface="Calibri"/>
              <a:sym typeface="Calibri"/>
            </a:endParaRPr>
          </a:p>
          <a:p>
            <a:pPr indent="0" lvl="0" marL="457200" marR="0" rtl="0" algn="l">
              <a:spcBef>
                <a:spcPts val="0"/>
              </a:spcBef>
              <a:spcAft>
                <a:spcPts val="0"/>
              </a:spcAft>
              <a:buNone/>
            </a:pPr>
            <a:r>
              <a:t/>
            </a:r>
            <a:endParaRPr sz="1400">
              <a:solidFill>
                <a:srgbClr val="40404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aphicFrame>
        <p:nvGraphicFramePr>
          <p:cNvPr id="247" name="Google Shape;247;p32"/>
          <p:cNvGraphicFramePr/>
          <p:nvPr/>
        </p:nvGraphicFramePr>
        <p:xfrm>
          <a:off x="2064450" y="1171916"/>
          <a:ext cx="3000000" cy="3000000"/>
        </p:xfrm>
        <a:graphic>
          <a:graphicData uri="http://schemas.openxmlformats.org/drawingml/2006/table">
            <a:tbl>
              <a:tblPr bandRow="1" firstRow="1">
                <a:noFill/>
                <a:tableStyleId>{3DDFAFEB-AC21-40DE-AC7C-6A627B62A103}</a:tableStyleId>
              </a:tblPr>
              <a:tblGrid>
                <a:gridCol w="4056400"/>
                <a:gridCol w="4056400"/>
              </a:tblGrid>
              <a:tr h="324600">
                <a:tc>
                  <a:txBody>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FROM</a:t>
                      </a:r>
                      <a:endParaRPr/>
                    </a:p>
                    <a:p>
                      <a:pPr indent="0" lvl="0" marL="0" marR="0" rtl="0" algn="ctr">
                        <a:spcBef>
                          <a:spcPts val="0"/>
                        </a:spcBef>
                        <a:spcAft>
                          <a:spcPts val="0"/>
                        </a:spcAft>
                        <a:buNone/>
                      </a:pPr>
                      <a:r>
                        <a:rPr b="1" i="1" lang="en-US" sz="1800" u="none" cap="none" strike="noStrike">
                          <a:solidFill>
                            <a:schemeClr val="dk1"/>
                          </a:solidFill>
                          <a:latin typeface="Arial"/>
                          <a:ea typeface="Arial"/>
                          <a:cs typeface="Arial"/>
                          <a:sym typeface="Arial"/>
                        </a:rPr>
                        <a:t>Defensive Style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TO</a:t>
                      </a:r>
                      <a:endParaRPr b="1" i="0" sz="16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1" lang="en-US" sz="1600" u="none" cap="none" strike="noStrike">
                          <a:solidFill>
                            <a:schemeClr val="dk1"/>
                          </a:solidFill>
                          <a:latin typeface="Arial"/>
                          <a:ea typeface="Arial"/>
                          <a:cs typeface="Arial"/>
                          <a:sym typeface="Arial"/>
                        </a:rPr>
                        <a:t>Constructive Style</a:t>
                      </a:r>
                      <a:endParaRPr b="1" i="1" sz="1800" u="none" cap="none" strike="noStrike">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90100">
                <a:tc>
                  <a:txBody>
                    <a:bodyPr/>
                    <a:lstStyle/>
                    <a:p>
                      <a:pPr indent="0" lvl="0" marL="0" marR="0" rtl="0" algn="ctr">
                        <a:spcBef>
                          <a:spcPts val="0"/>
                        </a:spcBef>
                        <a:spcAft>
                          <a:spcPts val="0"/>
                        </a:spcAft>
                        <a:buNone/>
                      </a:pPr>
                      <a:r>
                        <a:rPr lang="en-US" sz="1800" u="none" cap="none" strike="noStrike">
                          <a:solidFill>
                            <a:srgbClr val="595959"/>
                          </a:solidFill>
                          <a:latin typeface="Arial"/>
                          <a:ea typeface="Arial"/>
                          <a:cs typeface="Arial"/>
                          <a:sym typeface="Arial"/>
                        </a:rPr>
                        <a:t>Current Assessed State:  </a:t>
                      </a:r>
                      <a:br>
                        <a:rPr lang="en-US" sz="1800" u="none" cap="none" strike="noStrike">
                          <a:solidFill>
                            <a:srgbClr val="595959"/>
                          </a:solidFill>
                          <a:latin typeface="Arial"/>
                          <a:ea typeface="Arial"/>
                          <a:cs typeface="Arial"/>
                          <a:sym typeface="Arial"/>
                        </a:rPr>
                      </a:br>
                      <a:r>
                        <a:rPr lang="en-US" sz="1800" u="none" cap="none" strike="noStrike">
                          <a:solidFill>
                            <a:srgbClr val="595959"/>
                          </a:solidFill>
                          <a:latin typeface="Arial"/>
                          <a:ea typeface="Arial"/>
                          <a:cs typeface="Arial"/>
                          <a:sym typeface="Arial"/>
                        </a:rPr>
                        <a:t>Compliance Mindset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solidFill>
                            <a:srgbClr val="595959"/>
                          </a:solidFill>
                          <a:latin typeface="Arial"/>
                          <a:ea typeface="Arial"/>
                          <a:cs typeface="Arial"/>
                          <a:sym typeface="Arial"/>
                        </a:rPr>
                        <a:t>Overall Goal for the System: </a:t>
                      </a:r>
                      <a:br>
                        <a:rPr lang="en-US" sz="1800" u="none" cap="none" strike="noStrike">
                          <a:solidFill>
                            <a:srgbClr val="595959"/>
                          </a:solidFill>
                          <a:latin typeface="Arial"/>
                          <a:ea typeface="Arial"/>
                          <a:cs typeface="Arial"/>
                          <a:sym typeface="Arial"/>
                        </a:rPr>
                      </a:br>
                      <a:r>
                        <a:rPr lang="en-US" sz="1800" u="none" cap="none" strike="noStrike">
                          <a:solidFill>
                            <a:srgbClr val="595959"/>
                          </a:solidFill>
                          <a:latin typeface="Arial"/>
                          <a:ea typeface="Arial"/>
                          <a:cs typeface="Arial"/>
                          <a:sym typeface="Arial"/>
                        </a:rPr>
                        <a:t>Move to a Value-Based Mindset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4600">
                <a:tc>
                  <a:txBody>
                    <a:bodyPr/>
                    <a:lstStyle/>
                    <a:p>
                      <a:pPr indent="0" lvl="0" marL="0" marR="0" rtl="0" algn="l">
                        <a:spcBef>
                          <a:spcPts val="0"/>
                        </a:spcBef>
                        <a:spcAft>
                          <a:spcPts val="0"/>
                        </a:spcAft>
                        <a:buNone/>
                      </a:pPr>
                      <a:r>
                        <a:rPr b="1" i="1" lang="en-US" sz="1800" u="none" cap="none" strike="noStrike">
                          <a:solidFill>
                            <a:schemeClr val="dk1"/>
                          </a:solidFill>
                          <a:latin typeface="Arial"/>
                          <a:ea typeface="Arial"/>
                          <a:cs typeface="Arial"/>
                          <a:sym typeface="Arial"/>
                        </a:rPr>
                        <a:t>Current Assessed Behaviors: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119063" marR="0" rtl="0" algn="l">
                        <a:spcBef>
                          <a:spcPts val="0"/>
                        </a:spcBef>
                        <a:spcAft>
                          <a:spcPts val="0"/>
                        </a:spcAft>
                        <a:buNone/>
                      </a:pPr>
                      <a:r>
                        <a:rPr b="1" i="1" lang="en-US" sz="1800" u="none" cap="none" strike="noStrike">
                          <a:solidFill>
                            <a:schemeClr val="dk1"/>
                          </a:solidFill>
                          <a:latin typeface="Arial"/>
                          <a:ea typeface="Arial"/>
                          <a:cs typeface="Arial"/>
                          <a:sym typeface="Arial"/>
                        </a:rPr>
                        <a:t>Ideal Behaviors: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7950">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1. Communicating only “What”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119063" marR="0" rtl="0" algn="l">
                        <a:spcBef>
                          <a:spcPts val="0"/>
                        </a:spcBef>
                        <a:spcAft>
                          <a:spcPts val="0"/>
                        </a:spcAft>
                        <a:buNone/>
                      </a:pPr>
                      <a:r>
                        <a:rPr lang="en-US" sz="1800" u="none" cap="none" strike="noStrike">
                          <a:solidFill>
                            <a:srgbClr val="000000"/>
                          </a:solidFill>
                          <a:latin typeface="Arial"/>
                          <a:ea typeface="Arial"/>
                          <a:cs typeface="Arial"/>
                          <a:sym typeface="Arial"/>
                        </a:rPr>
                        <a:t>1. Communicating “What and Why”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4600">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2. Fix-it Mindset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119063" marR="0" rtl="0" algn="l">
                        <a:spcBef>
                          <a:spcPts val="0"/>
                        </a:spcBef>
                        <a:spcAft>
                          <a:spcPts val="0"/>
                        </a:spcAft>
                        <a:buNone/>
                      </a:pPr>
                      <a:r>
                        <a:rPr lang="en-US" sz="1800">
                          <a:solidFill>
                            <a:srgbClr val="000000"/>
                          </a:solidFill>
                          <a:latin typeface="Arial"/>
                          <a:ea typeface="Arial"/>
                          <a:cs typeface="Arial"/>
                          <a:sym typeface="Arial"/>
                        </a:rPr>
                        <a:t>2. Progress Mindset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8025">
                <a:tc>
                  <a:txBody>
                    <a:bodyPr/>
                    <a:lstStyle/>
                    <a:p>
                      <a:pPr indent="-225425" lvl="0" marL="225425" marR="0" rtl="0" algn="l">
                        <a:spcBef>
                          <a:spcPts val="0"/>
                        </a:spcBef>
                        <a:spcAft>
                          <a:spcPts val="0"/>
                        </a:spcAft>
                        <a:buNone/>
                      </a:pPr>
                      <a:r>
                        <a:rPr lang="en-US" sz="1800">
                          <a:solidFill>
                            <a:srgbClr val="000000"/>
                          </a:solidFill>
                          <a:latin typeface="Arial"/>
                          <a:ea typeface="Arial"/>
                          <a:cs typeface="Arial"/>
                          <a:sym typeface="Arial"/>
                        </a:rPr>
                        <a:t>3. Fear of risk and change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79400" lvl="0" marL="398463" marR="0" rtl="0" algn="l">
                        <a:spcBef>
                          <a:spcPts val="0"/>
                        </a:spcBef>
                        <a:spcAft>
                          <a:spcPts val="0"/>
                        </a:spcAft>
                        <a:buNone/>
                      </a:pPr>
                      <a:r>
                        <a:rPr lang="en-US" sz="1800">
                          <a:solidFill>
                            <a:srgbClr val="000000"/>
                          </a:solidFill>
                          <a:latin typeface="Arial"/>
                          <a:ea typeface="Arial"/>
                          <a:cs typeface="Arial"/>
                          <a:sym typeface="Arial"/>
                        </a:rPr>
                        <a:t>3. Be an agent of change, be proactive and increase advocacy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46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4. Geographic Alignment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119063" marR="0" rtl="0" algn="l">
                        <a:spcBef>
                          <a:spcPts val="0"/>
                        </a:spcBef>
                        <a:spcAft>
                          <a:spcPts val="0"/>
                        </a:spcAft>
                        <a:buNone/>
                      </a:pPr>
                      <a:r>
                        <a:rPr lang="en-US" sz="1800">
                          <a:solidFill>
                            <a:srgbClr val="000000"/>
                          </a:solidFill>
                          <a:latin typeface="Arial"/>
                          <a:ea typeface="Arial"/>
                          <a:cs typeface="Arial"/>
                          <a:sym typeface="Arial"/>
                        </a:rPr>
                        <a:t>4. Goal Alignment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4600">
                <a:tc>
                  <a:txBody>
                    <a:bodyPr/>
                    <a:lstStyle/>
                    <a:p>
                      <a:pPr indent="-225425" lvl="0" marL="225425" marR="0" rtl="0" algn="l">
                        <a:spcBef>
                          <a:spcPts val="0"/>
                        </a:spcBef>
                        <a:spcAft>
                          <a:spcPts val="0"/>
                        </a:spcAft>
                        <a:buNone/>
                      </a:pPr>
                      <a:r>
                        <a:rPr lang="en-US" sz="1800">
                          <a:solidFill>
                            <a:srgbClr val="000000"/>
                          </a:solidFill>
                          <a:latin typeface="Arial"/>
                          <a:ea typeface="Arial"/>
                          <a:cs typeface="Arial"/>
                          <a:sym typeface="Arial"/>
                        </a:rPr>
                        <a:t>5. Outcomes measured by negative indicators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79400" lvl="0" marL="398463" marR="0" rtl="0" algn="l">
                        <a:spcBef>
                          <a:spcPts val="0"/>
                        </a:spcBef>
                        <a:spcAft>
                          <a:spcPts val="0"/>
                        </a:spcAft>
                        <a:buNone/>
                      </a:pPr>
                      <a:r>
                        <a:rPr lang="en-US" sz="1800">
                          <a:solidFill>
                            <a:srgbClr val="000000"/>
                          </a:solidFill>
                          <a:latin typeface="Arial"/>
                          <a:ea typeface="Arial"/>
                          <a:cs typeface="Arial"/>
                          <a:sym typeface="Arial"/>
                        </a:rPr>
                        <a:t>5. Outcomes measured by positive indicators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248" name="Google Shape;248;p32"/>
          <p:cNvCxnSpPr/>
          <p:nvPr/>
        </p:nvCxnSpPr>
        <p:spPr>
          <a:xfrm rot="10800000">
            <a:off x="5114742" y="1315539"/>
            <a:ext cx="0" cy="387533"/>
          </a:xfrm>
          <a:prstGeom prst="straightConnector1">
            <a:avLst/>
          </a:prstGeom>
          <a:noFill/>
          <a:ln cap="flat" cmpd="sng" w="57150">
            <a:solidFill>
              <a:srgbClr val="41AD49"/>
            </a:solidFill>
            <a:prstDash val="solid"/>
            <a:miter lim="800000"/>
            <a:headEnd len="med" w="med" type="triangle"/>
            <a:tailEnd len="sm" w="sm" type="none"/>
          </a:ln>
        </p:spPr>
      </p:cxnSp>
      <p:cxnSp>
        <p:nvCxnSpPr>
          <p:cNvPr id="249" name="Google Shape;249;p32"/>
          <p:cNvCxnSpPr/>
          <p:nvPr/>
        </p:nvCxnSpPr>
        <p:spPr>
          <a:xfrm rot="10800000">
            <a:off x="3055164" y="1315538"/>
            <a:ext cx="0" cy="387534"/>
          </a:xfrm>
          <a:prstGeom prst="straightConnector1">
            <a:avLst/>
          </a:prstGeom>
          <a:noFill/>
          <a:ln cap="flat" cmpd="sng" w="57150">
            <a:solidFill>
              <a:srgbClr val="D2232A"/>
            </a:solidFill>
            <a:prstDash val="solid"/>
            <a:miter lim="800000"/>
            <a:headEnd len="med" w="med" type="triangle"/>
            <a:tailEnd len="sm" w="sm" type="none"/>
          </a:ln>
        </p:spPr>
      </p:cxnSp>
      <p:cxnSp>
        <p:nvCxnSpPr>
          <p:cNvPr id="250" name="Google Shape;250;p32"/>
          <p:cNvCxnSpPr/>
          <p:nvPr/>
        </p:nvCxnSpPr>
        <p:spPr>
          <a:xfrm rot="10800000">
            <a:off x="9244142" y="1319024"/>
            <a:ext cx="0" cy="384048"/>
          </a:xfrm>
          <a:prstGeom prst="straightConnector1">
            <a:avLst/>
          </a:prstGeom>
          <a:noFill/>
          <a:ln cap="flat" cmpd="sng" w="57150">
            <a:solidFill>
              <a:srgbClr val="006DB6"/>
            </a:solidFill>
            <a:prstDash val="solid"/>
            <a:miter lim="800000"/>
            <a:headEnd len="sm" w="sm" type="none"/>
            <a:tailEnd len="med" w="med" type="triangle"/>
          </a:ln>
        </p:spPr>
      </p:cxnSp>
      <p:cxnSp>
        <p:nvCxnSpPr>
          <p:cNvPr id="251" name="Google Shape;251;p32"/>
          <p:cNvCxnSpPr/>
          <p:nvPr/>
        </p:nvCxnSpPr>
        <p:spPr>
          <a:xfrm>
            <a:off x="6120845" y="1315539"/>
            <a:ext cx="0" cy="4095557"/>
          </a:xfrm>
          <a:prstGeom prst="straightConnector1">
            <a:avLst/>
          </a:prstGeom>
          <a:noFill/>
          <a:ln cap="flat" cmpd="sng" w="9525">
            <a:solidFill>
              <a:schemeClr val="accent1"/>
            </a:solidFill>
            <a:prstDash val="solid"/>
            <a:miter lim="800000"/>
            <a:headEnd len="sm" w="sm" type="none"/>
            <a:tailEnd len="sm" w="sm" type="none"/>
          </a:ln>
        </p:spPr>
      </p:cxnSp>
      <p:cxnSp>
        <p:nvCxnSpPr>
          <p:cNvPr id="252" name="Google Shape;252;p32"/>
          <p:cNvCxnSpPr/>
          <p:nvPr/>
        </p:nvCxnSpPr>
        <p:spPr>
          <a:xfrm>
            <a:off x="2064450" y="1846695"/>
            <a:ext cx="8112790" cy="0"/>
          </a:xfrm>
          <a:prstGeom prst="straightConnector1">
            <a:avLst/>
          </a:prstGeom>
          <a:noFill/>
          <a:ln cap="flat" cmpd="sng" w="9525">
            <a:solidFill>
              <a:schemeClr val="accent1"/>
            </a:solidFill>
            <a:prstDash val="solid"/>
            <a:miter lim="800000"/>
            <a:headEnd len="sm" w="sm" type="none"/>
            <a:tailEnd len="sm" w="sm" type="none"/>
          </a:ln>
        </p:spPr>
      </p:cxnSp>
      <p:cxnSp>
        <p:nvCxnSpPr>
          <p:cNvPr id="253" name="Google Shape;253;p32"/>
          <p:cNvCxnSpPr/>
          <p:nvPr/>
        </p:nvCxnSpPr>
        <p:spPr>
          <a:xfrm>
            <a:off x="2064450" y="2652238"/>
            <a:ext cx="8112790" cy="0"/>
          </a:xfrm>
          <a:prstGeom prst="straightConnector1">
            <a:avLst/>
          </a:prstGeom>
          <a:noFill/>
          <a:ln cap="flat" cmpd="sng" w="9525">
            <a:solidFill>
              <a:schemeClr val="accent1"/>
            </a:solidFill>
            <a:prstDash val="solid"/>
            <a:miter lim="800000"/>
            <a:headEnd len="sm" w="sm" type="none"/>
            <a:tailEnd len="sm" w="sm" type="none"/>
          </a:ln>
        </p:spPr>
      </p:cxnSp>
      <p:sp>
        <p:nvSpPr>
          <p:cNvPr id="254" name="Google Shape;254;p32"/>
          <p:cNvSpPr/>
          <p:nvPr/>
        </p:nvSpPr>
        <p:spPr>
          <a:xfrm>
            <a:off x="-1" y="157977"/>
            <a:ext cx="12192000"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Change Leadership Vision Council</a:t>
            </a:r>
            <a:endParaRPr/>
          </a:p>
        </p:txBody>
      </p:sp>
      <p:sp>
        <p:nvSpPr>
          <p:cNvPr id="255" name="Google Shape;255;p32"/>
          <p:cNvSpPr/>
          <p:nvPr/>
        </p:nvSpPr>
        <p:spPr>
          <a:xfrm>
            <a:off x="-1" y="5701832"/>
            <a:ext cx="12192000" cy="1156168"/>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6" name="Google Shape;256;p32"/>
          <p:cNvSpPr/>
          <p:nvPr/>
        </p:nvSpPr>
        <p:spPr>
          <a:xfrm>
            <a:off x="0" y="5566410"/>
            <a:ext cx="12191999" cy="129159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FFFFFF"/>
              </a:solidFill>
              <a:latin typeface="Arial"/>
              <a:ea typeface="Arial"/>
              <a:cs typeface="Arial"/>
              <a:sym typeface="Arial"/>
            </a:endParaRPr>
          </a:p>
        </p:txBody>
      </p:sp>
      <p:sp>
        <p:nvSpPr>
          <p:cNvPr id="257" name="Google Shape;257;p32"/>
          <p:cNvSpPr txBox="1"/>
          <p:nvPr/>
        </p:nvSpPr>
        <p:spPr>
          <a:xfrm>
            <a:off x="1375411" y="6313230"/>
            <a:ext cx="7349489" cy="517070"/>
          </a:xfrm>
          <a:prstGeom prst="rect">
            <a:avLst/>
          </a:prstGeom>
          <a:noFill/>
          <a:ln>
            <a:noFill/>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CONTACT:  Kristie Oliver, Executive Director</a:t>
            </a:r>
            <a:r>
              <a:rPr b="0" i="0" lang="en-US" sz="1400" u="none" cap="none" strike="noStrike">
                <a:solidFill>
                  <a:srgbClr val="FFFFFF"/>
                </a:solidFill>
                <a:latin typeface="Arial"/>
                <a:ea typeface="Arial"/>
                <a:cs typeface="Arial"/>
                <a:sym typeface="Arial"/>
              </a:rPr>
              <a:t>, at </a:t>
            </a:r>
            <a:r>
              <a:rPr b="0" i="0" lang="en-US" sz="1400" u="sng" cap="none" strike="noStrike">
                <a:solidFill>
                  <a:schemeClr val="hlink"/>
                </a:solidFill>
                <a:latin typeface="Arial"/>
                <a:ea typeface="Arial"/>
                <a:cs typeface="Arial"/>
                <a:sym typeface="Arial"/>
                <a:hlinkClick r:id="rId3"/>
              </a:rPr>
              <a:t>Kristie@iachild.org</a:t>
            </a:r>
            <a:r>
              <a:rPr b="0" i="0" lang="en-US" sz="1400" u="none" cap="none" strike="noStrike">
                <a:solidFill>
                  <a:srgbClr val="FFFFFF"/>
                </a:solidFill>
                <a:latin typeface="Arial"/>
                <a:ea typeface="Arial"/>
                <a:cs typeface="Arial"/>
                <a:sym typeface="Arial"/>
              </a:rPr>
              <a:t> </a:t>
            </a:r>
            <a:endParaRPr/>
          </a:p>
        </p:txBody>
      </p:sp>
      <p:sp>
        <p:nvSpPr>
          <p:cNvPr id="258" name="Google Shape;258;p32"/>
          <p:cNvSpPr/>
          <p:nvPr/>
        </p:nvSpPr>
        <p:spPr>
          <a:xfrm>
            <a:off x="1375409" y="5701833"/>
            <a:ext cx="7292342" cy="611395"/>
          </a:xfrm>
          <a:prstGeom prst="rect">
            <a:avLst/>
          </a:prstGeom>
          <a:noFill/>
          <a:ln>
            <a:noFill/>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rgbClr val="FFFFFF"/>
              </a:buClr>
              <a:buSzPts val="1200"/>
              <a:buFont typeface="Arial"/>
              <a:buNone/>
            </a:pPr>
            <a:r>
              <a:rPr b="1" i="1" lang="en-US" sz="1200" u="none" cap="none" strike="noStrike">
                <a:solidFill>
                  <a:srgbClr val="FFFFFF"/>
                </a:solidFill>
                <a:latin typeface="Arial"/>
                <a:ea typeface="Arial"/>
                <a:cs typeface="Arial"/>
                <a:sym typeface="Arial"/>
              </a:rPr>
              <a:t>This System Culture Shift proposal was drafted by the Change Leadership Vision Council, </a:t>
            </a:r>
            <a:br>
              <a:rPr b="1" i="1" lang="en-US" sz="1200" u="none" cap="none" strike="noStrike">
                <a:solidFill>
                  <a:srgbClr val="FFFFFF"/>
                </a:solidFill>
                <a:latin typeface="Arial"/>
                <a:ea typeface="Arial"/>
                <a:cs typeface="Arial"/>
                <a:sym typeface="Arial"/>
              </a:rPr>
            </a:br>
            <a:r>
              <a:rPr b="1" i="1" lang="en-US" sz="1200" u="none" cap="none" strike="noStrike">
                <a:solidFill>
                  <a:srgbClr val="FFFFFF"/>
                </a:solidFill>
                <a:latin typeface="Arial"/>
                <a:ea typeface="Arial"/>
                <a:cs typeface="Arial"/>
                <a:sym typeface="Arial"/>
              </a:rPr>
              <a:t>a public-private initiative convened by The Coalition for Family and Children Services in Iowa, funded by the Mid-Iowa Health Foundation.</a:t>
            </a:r>
            <a:endParaRPr/>
          </a:p>
        </p:txBody>
      </p:sp>
      <p:cxnSp>
        <p:nvCxnSpPr>
          <p:cNvPr id="259" name="Google Shape;259;p32"/>
          <p:cNvCxnSpPr/>
          <p:nvPr/>
        </p:nvCxnSpPr>
        <p:spPr>
          <a:xfrm>
            <a:off x="1531324" y="6313229"/>
            <a:ext cx="7136427" cy="0"/>
          </a:xfrm>
          <a:prstGeom prst="straightConnector1">
            <a:avLst/>
          </a:prstGeom>
          <a:noFill/>
          <a:ln cap="flat" cmpd="sng" w="9525">
            <a:solidFill>
              <a:schemeClr val="lt1"/>
            </a:solidFill>
            <a:prstDash val="solid"/>
            <a:miter lim="800000"/>
            <a:headEnd len="sm" w="sm" type="none"/>
            <a:tailEnd len="sm" w="sm" type="none"/>
          </a:ln>
        </p:spPr>
      </p:cxnSp>
      <p:sp>
        <p:nvSpPr>
          <p:cNvPr id="260" name="Google Shape;260;p32"/>
          <p:cNvSpPr/>
          <p:nvPr/>
        </p:nvSpPr>
        <p:spPr>
          <a:xfrm>
            <a:off x="4426312" y="617917"/>
            <a:ext cx="3339376" cy="4770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271"/>
              </a:buClr>
              <a:buSzPts val="2500"/>
              <a:buFont typeface="Arial"/>
              <a:buNone/>
            </a:pPr>
            <a:r>
              <a:rPr b="1" i="0" lang="en-US" sz="2500" u="none" cap="none" strike="noStrike">
                <a:solidFill>
                  <a:srgbClr val="006271"/>
                </a:solidFill>
                <a:latin typeface="Arial"/>
                <a:ea typeface="Arial"/>
                <a:cs typeface="Arial"/>
                <a:sym typeface="Arial"/>
              </a:rPr>
              <a:t>System Culture Shift</a:t>
            </a:r>
            <a:endParaRPr b="0" i="0" sz="2500" u="none" cap="none" strike="noStrike">
              <a:solidFill>
                <a:srgbClr val="006271"/>
              </a:solidFill>
              <a:latin typeface="Calibri"/>
              <a:ea typeface="Calibri"/>
              <a:cs typeface="Calibri"/>
              <a:sym typeface="Calibri"/>
            </a:endParaRPr>
          </a:p>
        </p:txBody>
      </p:sp>
      <p:pic>
        <p:nvPicPr>
          <p:cNvPr descr="Graphical user interface, application&#10;&#10;Description automatically generated" id="261" name="Google Shape;261;p32"/>
          <p:cNvPicPr preferRelativeResize="0"/>
          <p:nvPr/>
        </p:nvPicPr>
        <p:blipFill rotWithShape="1">
          <a:blip r:embed="rId4">
            <a:alphaModFix/>
          </a:blip>
          <a:srcRect b="0" l="0" r="0" t="0"/>
          <a:stretch/>
        </p:blipFill>
        <p:spPr>
          <a:xfrm>
            <a:off x="9005068" y="5805788"/>
            <a:ext cx="2792465"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33"/>
          <p:cNvGrpSpPr/>
          <p:nvPr/>
        </p:nvGrpSpPr>
        <p:grpSpPr>
          <a:xfrm>
            <a:off x="0" y="6511269"/>
            <a:ext cx="12212754" cy="474071"/>
            <a:chOff x="-28000" y="6622535"/>
            <a:chExt cx="12212754" cy="474071"/>
          </a:xfrm>
        </p:grpSpPr>
        <p:sp>
          <p:nvSpPr>
            <p:cNvPr id="267" name="Google Shape;267;p33"/>
            <p:cNvSpPr/>
            <p:nvPr/>
          </p:nvSpPr>
          <p:spPr>
            <a:xfrm>
              <a:off x="-28000" y="6622535"/>
              <a:ext cx="4059936" cy="474071"/>
            </a:xfrm>
            <a:prstGeom prst="rect">
              <a:avLst/>
            </a:prstGeom>
            <a:solidFill>
              <a:srgbClr val="0062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p33"/>
            <p:cNvSpPr/>
            <p:nvPr/>
          </p:nvSpPr>
          <p:spPr>
            <a:xfrm>
              <a:off x="4051204" y="6622535"/>
              <a:ext cx="4059936" cy="474071"/>
            </a:xfrm>
            <a:prstGeom prst="rect">
              <a:avLst/>
            </a:prstGeom>
            <a:solidFill>
              <a:srgbClr val="70A9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9" name="Google Shape;269;p33"/>
            <p:cNvSpPr/>
            <p:nvPr/>
          </p:nvSpPr>
          <p:spPr>
            <a:xfrm>
              <a:off x="8124818" y="6622535"/>
              <a:ext cx="4059936" cy="474071"/>
            </a:xfrm>
            <a:prstGeom prst="rect">
              <a:avLst/>
            </a:prstGeom>
            <a:solidFill>
              <a:srgbClr val="73C3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70" name="Google Shape;270;p33"/>
          <p:cNvSpPr txBox="1"/>
          <p:nvPr/>
        </p:nvSpPr>
        <p:spPr>
          <a:xfrm>
            <a:off x="149290" y="93306"/>
            <a:ext cx="12042710" cy="1588127"/>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Whole Population to System Population to Focus Populations</a:t>
            </a:r>
            <a:endParaRPr/>
          </a:p>
          <a:p>
            <a:pPr indent="0" lvl="0" marL="0" marR="0" rtl="0" algn="l">
              <a:lnSpc>
                <a:spcPct val="90000"/>
              </a:lnSpc>
              <a:spcBef>
                <a:spcPts val="0"/>
              </a:spcBef>
              <a:spcAft>
                <a:spcPts val="0"/>
              </a:spcAft>
              <a:buClr>
                <a:schemeClr val="dk1"/>
              </a:buClr>
              <a:buSzPts val="2000"/>
              <a:buFont typeface="Calibri"/>
              <a:buNone/>
            </a:pPr>
            <a:r>
              <a:t/>
            </a:r>
            <a:endParaRPr b="1" i="0" sz="2000" u="none" cap="none" strike="noStrike">
              <a:solidFill>
                <a:srgbClr val="FFFFFF"/>
              </a:solidFill>
              <a:latin typeface="Arial"/>
              <a:ea typeface="Arial"/>
              <a:cs typeface="Arial"/>
              <a:sym typeface="Arial"/>
            </a:endParaRPr>
          </a:p>
          <a:p>
            <a:pPr indent="0" lvl="0" marL="0" marR="0" rtl="0" algn="l">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Vision: Families and children in Iowa are safe, secure, healthy and well in their communities.</a:t>
            </a:r>
            <a:endParaRPr b="1" i="0" sz="1800" u="none" cap="none" strike="noStrike">
              <a:solidFill>
                <a:srgbClr val="44546A"/>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600"/>
              <a:buFont typeface="Calibri"/>
              <a:buNone/>
            </a:pPr>
            <a:r>
              <a:t/>
            </a:r>
            <a:endParaRPr b="1" i="0" sz="1600" u="none" cap="none" strike="noStrike">
              <a:solidFill>
                <a:srgbClr val="44546A"/>
              </a:solidFill>
              <a:latin typeface="Arial"/>
              <a:ea typeface="Arial"/>
              <a:cs typeface="Arial"/>
              <a:sym typeface="Arial"/>
            </a:endParaRPr>
          </a:p>
          <a:p>
            <a:pPr indent="0" lvl="0" marL="0" marR="0" rtl="0" algn="l">
              <a:lnSpc>
                <a:spcPct val="90000"/>
              </a:lnSpc>
              <a:spcBef>
                <a:spcPts val="0"/>
              </a:spcBef>
              <a:spcAft>
                <a:spcPts val="0"/>
              </a:spcAft>
              <a:buClr>
                <a:srgbClr val="44546A"/>
              </a:buClr>
              <a:buSzPts val="1600"/>
              <a:buFont typeface="Calibri"/>
              <a:buNone/>
            </a:pPr>
            <a:r>
              <a:rPr b="1" i="0" lang="en-US" sz="1600" u="none" cap="none" strike="noStrike">
                <a:solidFill>
                  <a:srgbClr val="44546A"/>
                </a:solidFill>
                <a:latin typeface="Calibri"/>
                <a:ea typeface="Calibri"/>
                <a:cs typeface="Calibri"/>
                <a:sym typeface="Calibri"/>
              </a:rPr>
              <a:t>FOCUS #1: Families living with SUDS who have children (</a:t>
            </a:r>
            <a:r>
              <a:rPr b="1" i="0" lang="en-US" sz="1600" u="none" cap="none" strike="noStrike">
                <a:solidFill>
                  <a:srgbClr val="44546A"/>
                </a:solidFill>
                <a:highlight>
                  <a:srgbClr val="FFFF00"/>
                </a:highlight>
                <a:latin typeface="Calibri"/>
                <a:ea typeface="Calibri"/>
                <a:cs typeface="Calibri"/>
                <a:sym typeface="Calibri"/>
              </a:rPr>
              <a:t>prenatal</a:t>
            </a:r>
            <a:r>
              <a:rPr b="1" i="0" lang="en-US" sz="1600" u="none" cap="none" strike="noStrike">
                <a:solidFill>
                  <a:srgbClr val="44546A"/>
                </a:solidFill>
                <a:latin typeface="Calibri"/>
                <a:ea typeface="Calibri"/>
                <a:cs typeface="Calibri"/>
                <a:sym typeface="Calibri"/>
              </a:rPr>
              <a:t> to 10)</a:t>
            </a:r>
            <a:endParaRPr/>
          </a:p>
          <a:p>
            <a:pPr indent="0" lvl="0" marL="0" marR="0" rtl="0" algn="l">
              <a:lnSpc>
                <a:spcPct val="90000"/>
              </a:lnSpc>
              <a:spcBef>
                <a:spcPts val="0"/>
              </a:spcBef>
              <a:spcAft>
                <a:spcPts val="0"/>
              </a:spcAft>
              <a:buClr>
                <a:srgbClr val="44546A"/>
              </a:buClr>
              <a:buSzPts val="1600"/>
              <a:buFont typeface="Calibri"/>
              <a:buNone/>
            </a:pPr>
            <a:r>
              <a:rPr b="1" i="0" lang="en-US" sz="1600" u="none" cap="none" strike="noStrike">
                <a:solidFill>
                  <a:srgbClr val="44546A"/>
                </a:solidFill>
                <a:latin typeface="Calibri"/>
                <a:ea typeface="Calibri"/>
                <a:cs typeface="Calibri"/>
                <a:sym typeface="Calibri"/>
              </a:rPr>
              <a:t>FOCUS #2: </a:t>
            </a:r>
            <a:r>
              <a:rPr b="1" lang="en-US" sz="1600">
                <a:solidFill>
                  <a:srgbClr val="44546A"/>
                </a:solidFill>
                <a:latin typeface="Calibri"/>
                <a:ea typeface="Calibri"/>
                <a:cs typeface="Calibri"/>
                <a:sym typeface="Calibri"/>
              </a:rPr>
              <a:t>Y</a:t>
            </a:r>
            <a:r>
              <a:rPr b="1" i="0" lang="en-US" sz="1600" u="none" cap="none" strike="noStrike">
                <a:solidFill>
                  <a:srgbClr val="44546A"/>
                </a:solidFill>
                <a:latin typeface="Calibri"/>
                <a:ea typeface="Calibri"/>
                <a:cs typeface="Calibri"/>
                <a:sym typeface="Calibri"/>
              </a:rPr>
              <a:t>outh of color (ages 10 and older) and their families</a:t>
            </a:r>
            <a:endParaRPr b="1" i="0" sz="1600" u="none" cap="none" strike="sngStrike">
              <a:solidFill>
                <a:srgbClr val="44546A"/>
              </a:solidFill>
              <a:latin typeface="Calibri"/>
              <a:ea typeface="Calibri"/>
              <a:cs typeface="Calibri"/>
              <a:sym typeface="Calibri"/>
            </a:endParaRPr>
          </a:p>
        </p:txBody>
      </p:sp>
      <p:sp>
        <p:nvSpPr>
          <p:cNvPr id="271" name="Google Shape;271;p33"/>
          <p:cNvSpPr/>
          <p:nvPr/>
        </p:nvSpPr>
        <p:spPr>
          <a:xfrm>
            <a:off x="217714" y="1903032"/>
            <a:ext cx="11782916" cy="4529028"/>
          </a:xfrm>
          <a:prstGeom prst="ellipse">
            <a:avLst/>
          </a:prstGeom>
          <a:solidFill>
            <a:srgbClr val="323F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2" name="Google Shape;272;p33"/>
          <p:cNvSpPr/>
          <p:nvPr/>
        </p:nvSpPr>
        <p:spPr>
          <a:xfrm>
            <a:off x="204542" y="2378822"/>
            <a:ext cx="9726544" cy="3317207"/>
          </a:xfrm>
          <a:prstGeom prst="ellipse">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3" name="Google Shape;273;p33"/>
          <p:cNvSpPr/>
          <p:nvPr/>
        </p:nvSpPr>
        <p:spPr>
          <a:xfrm>
            <a:off x="245185" y="2896401"/>
            <a:ext cx="6971502" cy="2282047"/>
          </a:xfrm>
          <a:prstGeom prst="ellipse">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4" name="Google Shape;274;p33"/>
          <p:cNvSpPr txBox="1"/>
          <p:nvPr/>
        </p:nvSpPr>
        <p:spPr>
          <a:xfrm>
            <a:off x="9273059" y="3426051"/>
            <a:ext cx="3189366"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WHOLE POPULATION </a:t>
            </a:r>
            <a:br>
              <a:rPr b="0" i="0" lang="en-US" sz="1800" u="none" cap="none" strike="noStrike">
                <a:solidFill>
                  <a:srgbClr val="FFFFFF"/>
                </a:solidFill>
                <a:latin typeface="Calibri"/>
                <a:ea typeface="Calibri"/>
                <a:cs typeface="Calibri"/>
                <a:sym typeface="Calibri"/>
              </a:rPr>
            </a:br>
            <a:r>
              <a:rPr b="0" i="1" lang="en-US" sz="1200" u="none" cap="none" strike="noStrike">
                <a:solidFill>
                  <a:srgbClr val="FFFFFF"/>
                </a:solidFill>
                <a:latin typeface="Calibri"/>
                <a:ea typeface="Calibri"/>
                <a:cs typeface="Calibri"/>
                <a:sym typeface="Calibri"/>
              </a:rPr>
              <a:t>All families &amp; children in Iowa</a:t>
            </a:r>
            <a:endParaRPr/>
          </a:p>
        </p:txBody>
      </p:sp>
      <p:sp>
        <p:nvSpPr>
          <p:cNvPr id="275" name="Google Shape;275;p33"/>
          <p:cNvSpPr txBox="1"/>
          <p:nvPr/>
        </p:nvSpPr>
        <p:spPr>
          <a:xfrm>
            <a:off x="7066434" y="3309717"/>
            <a:ext cx="2565908" cy="1046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A3838"/>
              </a:buClr>
              <a:buSzPts val="1400"/>
              <a:buFont typeface="Calibri"/>
              <a:buNone/>
            </a:pPr>
            <a:r>
              <a:rPr b="1" i="0" lang="en-US" sz="1400" u="none" cap="none" strike="noStrike">
                <a:solidFill>
                  <a:srgbClr val="3A3838"/>
                </a:solidFill>
                <a:latin typeface="Calibri"/>
                <a:ea typeface="Calibri"/>
                <a:cs typeface="Calibri"/>
                <a:sym typeface="Calibri"/>
              </a:rPr>
              <a:t>SYSTEM POPULATION</a:t>
            </a:r>
            <a:endParaRPr/>
          </a:p>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Families and children involved in the child welfare or juvenile justice systems, or at risk of becoming involved.</a:t>
            </a:r>
            <a:endParaRPr b="0" i="1" sz="1200" u="none" cap="none" strike="noStrike">
              <a:solidFill>
                <a:srgbClr val="3A3838"/>
              </a:solidFill>
              <a:latin typeface="Calibri"/>
              <a:ea typeface="Calibri"/>
              <a:cs typeface="Calibri"/>
              <a:sym typeface="Calibri"/>
            </a:endParaRPr>
          </a:p>
        </p:txBody>
      </p:sp>
      <p:sp>
        <p:nvSpPr>
          <p:cNvPr id="276" name="Google Shape;276;p33"/>
          <p:cNvSpPr txBox="1"/>
          <p:nvPr/>
        </p:nvSpPr>
        <p:spPr>
          <a:xfrm>
            <a:off x="711164" y="3426051"/>
            <a:ext cx="5567716"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A3838"/>
              </a:buClr>
              <a:buSzPts val="1400"/>
              <a:buFont typeface="Calibri"/>
              <a:buNone/>
            </a:pPr>
            <a:r>
              <a:rPr b="1" i="0" lang="en-US" sz="1400" u="none" cap="none" strike="noStrike">
                <a:solidFill>
                  <a:srgbClr val="3A3838"/>
                </a:solidFill>
                <a:latin typeface="Calibri"/>
                <a:ea typeface="Calibri"/>
                <a:cs typeface="Calibri"/>
                <a:sym typeface="Calibri"/>
              </a:rPr>
              <a:t>FOCUS POPULATIONS</a:t>
            </a:r>
            <a:endParaRPr/>
          </a:p>
          <a:p>
            <a:pPr indent="0" lvl="0" marL="0" marR="0" rtl="0" algn="l">
              <a:lnSpc>
                <a:spcPct val="100000"/>
              </a:lnSpc>
              <a:spcBef>
                <a:spcPts val="0"/>
              </a:spcBef>
              <a:spcAft>
                <a:spcPts val="0"/>
              </a:spcAft>
              <a:buClr>
                <a:srgbClr val="3A3838"/>
              </a:buClr>
              <a:buSzPts val="1200"/>
              <a:buFont typeface="Calibri"/>
              <a:buNone/>
            </a:pPr>
            <a:r>
              <a:rPr b="0" i="1" lang="en-US" sz="1200" u="none" cap="none" strike="noStrike">
                <a:solidFill>
                  <a:srgbClr val="3A3838"/>
                </a:solidFill>
                <a:latin typeface="Calibri"/>
                <a:ea typeface="Calibri"/>
                <a:cs typeface="Calibri"/>
                <a:sym typeface="Calibri"/>
              </a:rPr>
              <a:t>#1: Families living with SUDs who have young children ages </a:t>
            </a:r>
            <a:r>
              <a:rPr b="0" i="1" lang="en-US" sz="1200" u="none" cap="none" strike="noStrike">
                <a:solidFill>
                  <a:srgbClr val="3A3838"/>
                </a:solidFill>
                <a:highlight>
                  <a:srgbClr val="FFFF00"/>
                </a:highlight>
                <a:latin typeface="Calibri"/>
                <a:ea typeface="Calibri"/>
                <a:cs typeface="Calibri"/>
                <a:sym typeface="Calibri"/>
              </a:rPr>
              <a:t>prenatal</a:t>
            </a:r>
            <a:r>
              <a:rPr b="0" i="1" lang="en-US" sz="1200" u="none" cap="none" strike="noStrike">
                <a:solidFill>
                  <a:srgbClr val="3A3838"/>
                </a:solidFill>
                <a:latin typeface="Calibri"/>
                <a:ea typeface="Calibri"/>
                <a:cs typeface="Calibri"/>
                <a:sym typeface="Calibri"/>
              </a:rPr>
              <a:t> to 10</a:t>
            </a:r>
            <a:endParaRPr/>
          </a:p>
          <a:p>
            <a:pPr indent="0" lvl="0" marL="0" marR="0" rtl="0" algn="l">
              <a:lnSpc>
                <a:spcPct val="100000"/>
              </a:lnSpc>
              <a:spcBef>
                <a:spcPts val="0"/>
              </a:spcBef>
              <a:spcAft>
                <a:spcPts val="0"/>
              </a:spcAft>
              <a:buClr>
                <a:schemeClr val="dk1"/>
              </a:buClr>
              <a:buSzPts val="1200"/>
              <a:buFont typeface="Calibri"/>
              <a:buNone/>
            </a:pPr>
            <a:r>
              <a:t/>
            </a:r>
            <a:endParaRPr b="0" i="1" sz="1200" u="none" cap="none" strike="noStrike">
              <a:solidFill>
                <a:srgbClr val="3A3838"/>
              </a:solidFill>
              <a:latin typeface="Calibri"/>
              <a:ea typeface="Calibri"/>
              <a:cs typeface="Calibri"/>
              <a:sym typeface="Calibri"/>
            </a:endParaRPr>
          </a:p>
          <a:p>
            <a:pPr indent="0" lvl="0" marL="0" marR="0" rtl="0" algn="l">
              <a:lnSpc>
                <a:spcPct val="100000"/>
              </a:lnSpc>
              <a:spcBef>
                <a:spcPts val="0"/>
              </a:spcBef>
              <a:spcAft>
                <a:spcPts val="0"/>
              </a:spcAft>
              <a:buClr>
                <a:srgbClr val="3A3838"/>
              </a:buClr>
              <a:buSzPts val="1200"/>
              <a:buFont typeface="Calibri"/>
              <a:buNone/>
            </a:pPr>
            <a:r>
              <a:rPr b="0" i="1" lang="en-US" sz="1200" u="none" cap="none" strike="noStrike">
                <a:solidFill>
                  <a:srgbClr val="3A3838"/>
                </a:solidFill>
                <a:latin typeface="Calibri"/>
                <a:ea typeface="Calibri"/>
                <a:cs typeface="Calibri"/>
                <a:sym typeface="Calibri"/>
              </a:rPr>
              <a:t>#2: Iowa youth of color (ages 10 and older) and their families</a:t>
            </a:r>
            <a:endParaRPr b="0" i="1" sz="1200" u="none" cap="none" strike="sngStrike">
              <a:solidFill>
                <a:srgbClr val="3A3838"/>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4"/>
          <p:cNvSpPr txBox="1"/>
          <p:nvPr>
            <p:ph type="title"/>
          </p:nvPr>
        </p:nvSpPr>
        <p:spPr>
          <a:xfrm>
            <a:off x="619836" y="242295"/>
            <a:ext cx="10515600" cy="8768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Results Action Plan Summary</a:t>
            </a:r>
            <a:br>
              <a:rPr lang="en-US" sz="3000">
                <a:latin typeface="Arial"/>
                <a:ea typeface="Arial"/>
                <a:cs typeface="Arial"/>
                <a:sym typeface="Arial"/>
              </a:rPr>
            </a:br>
            <a:r>
              <a:rPr lang="en-US" sz="2200">
                <a:latin typeface="Arial"/>
                <a:ea typeface="Arial"/>
                <a:cs typeface="Arial"/>
                <a:sym typeface="Arial"/>
              </a:rPr>
              <a:t>Families and children in the focus populations:</a:t>
            </a:r>
            <a:endParaRPr/>
          </a:p>
        </p:txBody>
      </p:sp>
      <p:sp>
        <p:nvSpPr>
          <p:cNvPr id="283" name="Google Shape;283;p34"/>
          <p:cNvSpPr txBox="1"/>
          <p:nvPr/>
        </p:nvSpPr>
        <p:spPr>
          <a:xfrm>
            <a:off x="619836" y="1286088"/>
            <a:ext cx="11130886" cy="579851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1: Thrive together as families.</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b="1" i="1" lang="en-US" sz="1800">
                <a:solidFill>
                  <a:srgbClr val="404040"/>
                </a:solidFill>
                <a:latin typeface="Calibri"/>
                <a:ea typeface="Calibri"/>
                <a:cs typeface="Calibri"/>
                <a:sym typeface="Calibri"/>
              </a:rPr>
              <a:t>Target:</a:t>
            </a:r>
            <a:r>
              <a:rPr i="1" lang="en-US" sz="1800">
                <a:solidFill>
                  <a:srgbClr val="404040"/>
                </a:solidFill>
                <a:latin typeface="Calibri"/>
                <a:ea typeface="Calibri"/>
                <a:cs typeface="Calibri"/>
                <a:sym typeface="Calibri"/>
              </a:rPr>
              <a:t> </a:t>
            </a:r>
            <a:r>
              <a:rPr lang="en-US" sz="1800">
                <a:solidFill>
                  <a:srgbClr val="404040"/>
                </a:solidFill>
                <a:latin typeface="Calibri"/>
                <a:ea typeface="Calibri"/>
                <a:cs typeface="Calibri"/>
                <a:sym typeface="Calibri"/>
              </a:rPr>
              <a:t> By 2026, increase permanency* with family for children and youth in the target populations. </a:t>
            </a:r>
            <a:endParaRPr/>
          </a:p>
          <a:p>
            <a:pPr indent="0" lvl="0" marL="457200" marR="0" rtl="0" algn="l">
              <a:lnSpc>
                <a:spcPct val="120000"/>
              </a:lnSpc>
              <a:spcBef>
                <a:spcPts val="0"/>
              </a:spcBef>
              <a:spcAft>
                <a:spcPts val="0"/>
              </a:spcAft>
              <a:buNone/>
            </a:pPr>
            <a:r>
              <a:t/>
            </a:r>
            <a:endParaRPr sz="1800">
              <a:solidFill>
                <a:srgbClr val="404040"/>
              </a:solidFill>
              <a:latin typeface="Calibri"/>
              <a:ea typeface="Calibri"/>
              <a:cs typeface="Calibri"/>
              <a:sym typeface="Calibri"/>
            </a:endParaRPr>
          </a:p>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2: Are connected to permanent housing.</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b="1" i="1" lang="en-US" sz="1800">
                <a:solidFill>
                  <a:srgbClr val="404040"/>
                </a:solidFill>
                <a:latin typeface="Calibri"/>
                <a:ea typeface="Calibri"/>
                <a:cs typeface="Calibri"/>
                <a:sym typeface="Calibri"/>
              </a:rPr>
              <a:t>Target:</a:t>
            </a:r>
            <a:r>
              <a:rPr i="1" lang="en-US" sz="1800">
                <a:solidFill>
                  <a:srgbClr val="404040"/>
                </a:solidFill>
                <a:latin typeface="Calibri"/>
                <a:ea typeface="Calibri"/>
                <a:cs typeface="Calibri"/>
                <a:sym typeface="Calibri"/>
              </a:rPr>
              <a:t> </a:t>
            </a:r>
            <a:r>
              <a:rPr lang="en-US" sz="1800">
                <a:solidFill>
                  <a:srgbClr val="404040"/>
                </a:solidFill>
                <a:latin typeface="Calibri"/>
                <a:ea typeface="Calibri"/>
                <a:cs typeface="Calibri"/>
                <a:sym typeface="Calibri"/>
              </a:rPr>
              <a:t>By 2026 increase the percentage of households without severe housing problems to 92% statewide.</a:t>
            </a:r>
            <a:endParaRPr/>
          </a:p>
          <a:p>
            <a:pPr indent="0" lvl="0" marL="457200" marR="0" rtl="0" algn="l">
              <a:lnSpc>
                <a:spcPct val="120000"/>
              </a:lnSpc>
              <a:spcBef>
                <a:spcPts val="0"/>
              </a:spcBef>
              <a:spcAft>
                <a:spcPts val="0"/>
              </a:spcAft>
              <a:buNone/>
            </a:pPr>
            <a:r>
              <a:rPr lang="en-US" sz="1800">
                <a:solidFill>
                  <a:srgbClr val="404040"/>
                </a:solidFill>
                <a:latin typeface="Calibri"/>
                <a:ea typeface="Calibri"/>
                <a:cs typeface="Calibri"/>
                <a:sym typeface="Calibri"/>
              </a:rPr>
              <a:t> </a:t>
            </a:r>
            <a:endParaRPr/>
          </a:p>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3:</a:t>
            </a:r>
            <a:r>
              <a:rPr lang="en-US" sz="1800">
                <a:solidFill>
                  <a:srgbClr val="404040"/>
                </a:solidFill>
                <a:latin typeface="Calibri"/>
                <a:ea typeface="Calibri"/>
                <a:cs typeface="Calibri"/>
                <a:sym typeface="Calibri"/>
              </a:rPr>
              <a:t> </a:t>
            </a:r>
            <a:r>
              <a:rPr b="1" lang="en-US" sz="1800">
                <a:solidFill>
                  <a:srgbClr val="404040"/>
                </a:solidFill>
                <a:latin typeface="Calibri"/>
                <a:ea typeface="Calibri"/>
                <a:cs typeface="Calibri"/>
                <a:sym typeface="Calibri"/>
              </a:rPr>
              <a:t>Have a family economic profile that equates to a moderate, adequate standard of living</a:t>
            </a:r>
            <a:r>
              <a:rPr lang="en-US" sz="1800">
                <a:solidFill>
                  <a:srgbClr val="404040"/>
                </a:solidFill>
                <a:latin typeface="Calibri"/>
                <a:ea typeface="Calibri"/>
                <a:cs typeface="Calibri"/>
                <a:sym typeface="Calibri"/>
              </a:rPr>
              <a:t>.</a:t>
            </a:r>
            <a:endParaRPr/>
          </a:p>
          <a:p>
            <a:pPr indent="-465138" lvl="0" marL="465138" marR="0" rtl="0" algn="l">
              <a:lnSpc>
                <a:spcPct val="120000"/>
              </a:lnSpc>
              <a:spcBef>
                <a:spcPts val="0"/>
              </a:spcBef>
              <a:spcAft>
                <a:spcPts val="0"/>
              </a:spcAft>
              <a:buNone/>
            </a:pPr>
            <a:r>
              <a:rPr lang="en-US" sz="1800">
                <a:solidFill>
                  <a:srgbClr val="404040"/>
                </a:solidFill>
                <a:latin typeface="Calibri"/>
                <a:ea typeface="Calibri"/>
                <a:cs typeface="Calibri"/>
                <a:sym typeface="Calibri"/>
              </a:rPr>
              <a:t>	</a:t>
            </a:r>
            <a:r>
              <a:rPr b="1" i="1" lang="en-US" sz="1800">
                <a:solidFill>
                  <a:srgbClr val="404040"/>
                </a:solidFill>
                <a:latin typeface="Calibri"/>
                <a:ea typeface="Calibri"/>
                <a:cs typeface="Calibri"/>
                <a:sym typeface="Calibri"/>
              </a:rPr>
              <a:t>Target:</a:t>
            </a:r>
            <a:r>
              <a:rPr i="1" lang="en-US" sz="1800">
                <a:solidFill>
                  <a:srgbClr val="404040"/>
                </a:solidFill>
                <a:latin typeface="Calibri"/>
                <a:ea typeface="Calibri"/>
                <a:cs typeface="Calibri"/>
                <a:sym typeface="Calibri"/>
              </a:rPr>
              <a:t> </a:t>
            </a:r>
            <a:r>
              <a:rPr lang="en-US" sz="1800">
                <a:solidFill>
                  <a:srgbClr val="404040"/>
                </a:solidFill>
                <a:latin typeface="Calibri"/>
                <a:ea typeface="Calibri"/>
                <a:cs typeface="Calibri"/>
                <a:sym typeface="Calibri"/>
              </a:rPr>
              <a:t>By 2026, cut child poverty from 44% to 22%.</a:t>
            </a:r>
            <a:endParaRPr/>
          </a:p>
          <a:p>
            <a:pPr indent="457200" lvl="0" marL="0" marR="0" rtl="0" algn="l">
              <a:lnSpc>
                <a:spcPct val="120000"/>
              </a:lnSpc>
              <a:spcBef>
                <a:spcPts val="0"/>
              </a:spcBef>
              <a:spcAft>
                <a:spcPts val="0"/>
              </a:spcAft>
              <a:buNone/>
            </a:pPr>
            <a:r>
              <a:rPr lang="en-US" sz="1800">
                <a:solidFill>
                  <a:srgbClr val="404040"/>
                </a:solidFill>
                <a:latin typeface="Calibri"/>
                <a:ea typeface="Calibri"/>
                <a:cs typeface="Calibri"/>
                <a:sym typeface="Calibri"/>
              </a:rPr>
              <a:t>  </a:t>
            </a:r>
            <a:endParaRPr/>
          </a:p>
          <a:p>
            <a:pPr indent="0" lvl="0" marL="0" marR="0" rtl="0" algn="l">
              <a:lnSpc>
                <a:spcPct val="120000"/>
              </a:lnSpc>
              <a:spcBef>
                <a:spcPts val="0"/>
              </a:spcBef>
              <a:spcAft>
                <a:spcPts val="0"/>
              </a:spcAft>
              <a:buNone/>
            </a:pPr>
            <a:r>
              <a:rPr b="1" lang="en-US" sz="1800">
                <a:solidFill>
                  <a:srgbClr val="404040"/>
                </a:solidFill>
                <a:latin typeface="Calibri"/>
                <a:ea typeface="Calibri"/>
                <a:cs typeface="Calibri"/>
                <a:sym typeface="Calibri"/>
              </a:rPr>
              <a:t>Result 4: Receive family-centered, recovery-oriented Substance Use Disorder treatment, when needed.</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rPr b="1" i="1" lang="en-US" sz="1800">
                <a:solidFill>
                  <a:srgbClr val="404040"/>
                </a:solidFill>
                <a:latin typeface="Calibri"/>
                <a:ea typeface="Calibri"/>
                <a:cs typeface="Calibri"/>
                <a:sym typeface="Calibri"/>
              </a:rPr>
              <a:t>Target:</a:t>
            </a:r>
            <a:r>
              <a:rPr i="1" lang="en-US" sz="1800">
                <a:solidFill>
                  <a:srgbClr val="404040"/>
                </a:solidFill>
                <a:latin typeface="Calibri"/>
                <a:ea typeface="Calibri"/>
                <a:cs typeface="Calibri"/>
                <a:sym typeface="Calibri"/>
              </a:rPr>
              <a:t> S</a:t>
            </a:r>
            <a:r>
              <a:rPr lang="en-US" sz="1800">
                <a:solidFill>
                  <a:srgbClr val="404040"/>
                </a:solidFill>
                <a:latin typeface="Calibri"/>
                <a:ea typeface="Calibri"/>
                <a:cs typeface="Calibri"/>
                <a:sym typeface="Calibri"/>
              </a:rPr>
              <a:t>afely increase the number of families who remain intact while in recovery by 10% each year beginning in 2023.</a:t>
            </a:r>
            <a:endParaRPr/>
          </a:p>
          <a:p>
            <a:pPr indent="0" lvl="0" marL="457200" marR="0" rtl="0" algn="l">
              <a:lnSpc>
                <a:spcPct val="120000"/>
              </a:lnSpc>
              <a:spcBef>
                <a:spcPts val="0"/>
              </a:spcBef>
              <a:spcAft>
                <a:spcPts val="0"/>
              </a:spcAft>
              <a:buNone/>
            </a:pPr>
            <a:r>
              <a:t/>
            </a:r>
            <a:endParaRPr sz="1800">
              <a:solidFill>
                <a:srgbClr val="404040"/>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sz="1800">
              <a:solidFill>
                <a:srgbClr val="404040"/>
              </a:solidFill>
              <a:latin typeface="Calibri"/>
              <a:ea typeface="Calibri"/>
              <a:cs typeface="Calibri"/>
              <a:sym typeface="Calibri"/>
            </a:endParaRPr>
          </a:p>
          <a:p>
            <a:pPr indent="0" lvl="0" marL="12700" marR="0" rtl="0" algn="l">
              <a:lnSpc>
                <a:spcPct val="120000"/>
              </a:lnSpc>
              <a:spcBef>
                <a:spcPts val="0"/>
              </a:spcBef>
              <a:spcAft>
                <a:spcPts val="0"/>
              </a:spcAft>
              <a:buNone/>
            </a:pPr>
            <a:r>
              <a:rPr lang="en-US" sz="1200">
                <a:solidFill>
                  <a:srgbClr val="404040"/>
                </a:solidFill>
                <a:latin typeface="Calibri"/>
                <a:ea typeface="Calibri"/>
                <a:cs typeface="Calibri"/>
                <a:sym typeface="Calibri"/>
              </a:rPr>
              <a:t>*Permanency means family. It means having positive, healthy, nurturing relationships with adults who provide emotional, financial, moral, educational and other kinds of support as youth mature into adults. Ideally, permanency takes the form of a relationship that has a legal component that provides a parent-child relationship.</a:t>
            </a:r>
            <a:endParaRPr/>
          </a:p>
          <a:p>
            <a:pPr indent="0" lvl="0" marL="457200" marR="0" rtl="0" algn="l">
              <a:lnSpc>
                <a:spcPct val="120000"/>
              </a:lnSpc>
              <a:spcBef>
                <a:spcPts val="0"/>
              </a:spcBef>
              <a:spcAft>
                <a:spcPts val="0"/>
              </a:spcAft>
              <a:buNone/>
            </a:pPr>
            <a:r>
              <a:rPr lang="en-US" sz="1800">
                <a:solidFill>
                  <a:srgbClr val="404040"/>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